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Tahom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ahoma-bold.fntdata"/><Relationship Id="rId25"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rot="5400000">
            <a:off x="3920332" y="-1256506"/>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p:nvPr>
            <p:ph idx="2" type="pic"/>
          </p:nvPr>
        </p:nvSpPr>
        <p:spPr>
          <a:xfrm>
            <a:off x="5183188" y="987425"/>
            <a:ext cx="6172200" cy="4873625"/>
          </a:xfrm>
          <a:prstGeom prst="rect">
            <a:avLst/>
          </a:prstGeom>
          <a:noFill/>
          <a:ln>
            <a:noFill/>
          </a:ln>
        </p:spPr>
      </p:sp>
      <p:sp>
        <p:nvSpPr>
          <p:cNvPr id="42" name="Google Shape;42;p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 name="Google Shape;5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7.jpg"/><Relationship Id="rId5" Type="http://schemas.openxmlformats.org/officeDocument/2006/relationships/image" Target="../media/image11.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28.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2.png"/><Relationship Id="rId11" Type="http://schemas.openxmlformats.org/officeDocument/2006/relationships/image" Target="../media/image13.jpg"/><Relationship Id="rId10"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8.png"/><Relationship Id="rId11" Type="http://schemas.openxmlformats.org/officeDocument/2006/relationships/image" Target="../media/image13.jpg"/><Relationship Id="rId10"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png"/><Relationship Id="rId11" Type="http://schemas.openxmlformats.org/officeDocument/2006/relationships/image" Target="../media/image13.jpg"/><Relationship Id="rId10"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3.png"/><Relationship Id="rId11" Type="http://schemas.openxmlformats.org/officeDocument/2006/relationships/image" Target="../media/image13.jpg"/><Relationship Id="rId10"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20.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10275887" y="0"/>
            <a:ext cx="22772688" cy="6858000"/>
            <a:chOff x="42" y="0"/>
            <a:chExt cx="10935" cy="4320"/>
          </a:xfrm>
        </p:grpSpPr>
        <p:pic>
          <p:nvPicPr>
            <p:cNvPr descr="PC-TIEN2" id="85" name="Google Shape;85;p13"/>
            <p:cNvPicPr preferRelativeResize="0"/>
            <p:nvPr/>
          </p:nvPicPr>
          <p:blipFill rotWithShape="1">
            <a:blip r:embed="rId3">
              <a:alphaModFix/>
            </a:blip>
            <a:srcRect b="0" l="0" r="0" t="0"/>
            <a:stretch/>
          </p:blipFill>
          <p:spPr>
            <a:xfrm>
              <a:off x="5025" y="0"/>
              <a:ext cx="5952" cy="4320"/>
            </a:xfrm>
            <a:prstGeom prst="rect">
              <a:avLst/>
            </a:prstGeom>
            <a:noFill/>
            <a:ln>
              <a:noFill/>
            </a:ln>
          </p:spPr>
        </p:pic>
        <p:pic>
          <p:nvPicPr>
            <p:cNvPr descr="PC-TIEN2" id="86" name="Google Shape;86;p13"/>
            <p:cNvPicPr preferRelativeResize="0"/>
            <p:nvPr/>
          </p:nvPicPr>
          <p:blipFill rotWithShape="1">
            <a:blip r:embed="rId4">
              <a:alphaModFix/>
            </a:blip>
            <a:srcRect b="2639" l="38281" r="24217" t="90322"/>
            <a:stretch/>
          </p:blipFill>
          <p:spPr>
            <a:xfrm>
              <a:off x="42" y="4032"/>
              <a:ext cx="2304" cy="288"/>
            </a:xfrm>
            <a:prstGeom prst="rect">
              <a:avLst/>
            </a:prstGeom>
            <a:noFill/>
            <a:ln>
              <a:noFill/>
            </a:ln>
          </p:spPr>
        </p:pic>
      </p:grpSp>
      <p:grpSp>
        <p:nvGrpSpPr>
          <p:cNvPr id="87" name="Google Shape;87;p13"/>
          <p:cNvGrpSpPr/>
          <p:nvPr/>
        </p:nvGrpSpPr>
        <p:grpSpPr>
          <a:xfrm>
            <a:off x="4724400" y="782637"/>
            <a:ext cx="2844800" cy="1262062"/>
            <a:chOff x="2256" y="1296"/>
            <a:chExt cx="1291" cy="795"/>
          </a:xfrm>
        </p:grpSpPr>
        <p:pic>
          <p:nvPicPr>
            <p:cNvPr id="88" name="Google Shape;88;p13"/>
            <p:cNvPicPr preferRelativeResize="0"/>
            <p:nvPr/>
          </p:nvPicPr>
          <p:blipFill rotWithShape="1">
            <a:blip r:embed="rId5">
              <a:alphaModFix/>
            </a:blip>
            <a:srcRect b="0" l="0" r="0" t="0"/>
            <a:stretch/>
          </p:blipFill>
          <p:spPr>
            <a:xfrm>
              <a:off x="2256" y="1296"/>
              <a:ext cx="1291" cy="795"/>
            </a:xfrm>
            <a:prstGeom prst="rect">
              <a:avLst/>
            </a:prstGeom>
            <a:noFill/>
            <a:ln>
              <a:noFill/>
            </a:ln>
          </p:spPr>
        </p:pic>
        <p:sp>
          <p:nvSpPr>
            <p:cNvPr id="89" name="Google Shape;89;p13"/>
            <p:cNvSpPr txBox="1"/>
            <p:nvPr/>
          </p:nvSpPr>
          <p:spPr>
            <a:xfrm>
              <a:off x="2496" y="1503"/>
              <a:ext cx="384" cy="369"/>
            </a:xfrm>
            <a:prstGeom prst="rect">
              <a:avLst/>
            </a:prstGeom>
            <a:noFill/>
            <a:ln>
              <a:noFill/>
            </a:ln>
          </p:spPr>
          <p:txBody>
            <a:bodyPr anchorCtr="0" anchor="t" bIns="45700" lIns="91425" spcFirstLastPara="1" rIns="91425" wrap="square" tIns="45700">
              <a:spAutoFit/>
            </a:bodyPr>
            <a:lstStyle/>
            <a:p>
              <a:pPr indent="0" lvl="0" marL="0" marR="0" rtl="0" algn="l">
                <a:lnSpc>
                  <a:spcPct val="65000"/>
                </a:lnSpc>
                <a:spcBef>
                  <a:spcPts val="0"/>
                </a:spcBef>
                <a:spcAft>
                  <a:spcPts val="0"/>
                </a:spcAft>
                <a:buClr>
                  <a:srgbClr val="FF3300"/>
                </a:buClr>
                <a:buSzPts val="1800"/>
                <a:buFont typeface="Arial"/>
                <a:buNone/>
              </a:pPr>
              <a:r>
                <a:rPr b="0" i="0" lang="en-US" sz="1800" u="none" cap="none" strike="noStrike">
                  <a:solidFill>
                    <a:srgbClr val="FF3300"/>
                  </a:solidFill>
                  <a:latin typeface="Arial"/>
                  <a:ea typeface="Arial"/>
                  <a:cs typeface="Arial"/>
                  <a:sym typeface="Arial"/>
                </a:rPr>
                <a:t>Dạy</a:t>
              </a:r>
              <a:endParaRPr/>
            </a:p>
            <a:p>
              <a:pPr indent="0" lvl="0" marL="0" marR="0" rtl="0" algn="l">
                <a:lnSpc>
                  <a:spcPct val="65000"/>
                </a:lnSpc>
                <a:spcBef>
                  <a:spcPts val="900"/>
                </a:spcBef>
                <a:spcAft>
                  <a:spcPts val="0"/>
                </a:spcAft>
                <a:buClr>
                  <a:srgbClr val="FF3300"/>
                </a:buClr>
                <a:buSzPts val="1800"/>
                <a:buFont typeface="Arial"/>
                <a:buNone/>
              </a:pPr>
              <a:r>
                <a:rPr b="0" i="0" lang="en-US" sz="1800" u="none" cap="none" strike="noStrike">
                  <a:solidFill>
                    <a:srgbClr val="FF3300"/>
                  </a:solidFill>
                  <a:latin typeface="Arial"/>
                  <a:ea typeface="Arial"/>
                  <a:cs typeface="Arial"/>
                  <a:sym typeface="Arial"/>
                </a:rPr>
                <a:t> tốt </a:t>
              </a:r>
              <a:endParaRPr/>
            </a:p>
          </p:txBody>
        </p:sp>
        <p:sp>
          <p:nvSpPr>
            <p:cNvPr id="90" name="Google Shape;90;p13"/>
            <p:cNvSpPr txBox="1"/>
            <p:nvPr/>
          </p:nvSpPr>
          <p:spPr>
            <a:xfrm>
              <a:off x="2976" y="1514"/>
              <a:ext cx="384" cy="369"/>
            </a:xfrm>
            <a:prstGeom prst="rect">
              <a:avLst/>
            </a:prstGeom>
            <a:noFill/>
            <a:ln>
              <a:noFill/>
            </a:ln>
          </p:spPr>
          <p:txBody>
            <a:bodyPr anchorCtr="0" anchor="t" bIns="45700" lIns="91425" spcFirstLastPara="1" rIns="91425" wrap="square" tIns="45700">
              <a:spAutoFit/>
            </a:bodyPr>
            <a:lstStyle/>
            <a:p>
              <a:pPr indent="0" lvl="0" marL="0" marR="0" rtl="0" algn="l">
                <a:lnSpc>
                  <a:spcPct val="65000"/>
                </a:lnSpc>
                <a:spcBef>
                  <a:spcPts val="0"/>
                </a:spcBef>
                <a:spcAft>
                  <a:spcPts val="0"/>
                </a:spcAft>
                <a:buClr>
                  <a:srgbClr val="FF3300"/>
                </a:buClr>
                <a:buSzPts val="1800"/>
                <a:buFont typeface="Arial"/>
                <a:buNone/>
              </a:pPr>
              <a:r>
                <a:rPr b="0" i="0" lang="en-US" sz="1800" u="none" cap="none" strike="noStrike">
                  <a:solidFill>
                    <a:srgbClr val="FF3300"/>
                  </a:solidFill>
                  <a:latin typeface="Arial"/>
                  <a:ea typeface="Arial"/>
                  <a:cs typeface="Arial"/>
                  <a:sym typeface="Arial"/>
                </a:rPr>
                <a:t>Học</a:t>
              </a:r>
              <a:endParaRPr/>
            </a:p>
            <a:p>
              <a:pPr indent="0" lvl="0" marL="0" marR="0" rtl="0" algn="l">
                <a:lnSpc>
                  <a:spcPct val="65000"/>
                </a:lnSpc>
                <a:spcBef>
                  <a:spcPts val="900"/>
                </a:spcBef>
                <a:spcAft>
                  <a:spcPts val="0"/>
                </a:spcAft>
                <a:buClr>
                  <a:srgbClr val="FF3300"/>
                </a:buClr>
                <a:buSzPts val="1800"/>
                <a:buFont typeface="Arial"/>
                <a:buNone/>
              </a:pPr>
              <a:r>
                <a:rPr b="0" i="0" lang="en-US" sz="1800" u="none" cap="none" strike="noStrike">
                  <a:solidFill>
                    <a:srgbClr val="FF3300"/>
                  </a:solidFill>
                  <a:latin typeface="Arial"/>
                  <a:ea typeface="Arial"/>
                  <a:cs typeface="Arial"/>
                  <a:sym typeface="Arial"/>
                </a:rPr>
                <a:t> tốt </a:t>
              </a:r>
              <a:endParaRPr/>
            </a:p>
          </p:txBody>
        </p:sp>
      </p:grpSp>
      <p:sp>
        <p:nvSpPr>
          <p:cNvPr id="91" name="Google Shape;91;p13"/>
          <p:cNvSpPr txBox="1"/>
          <p:nvPr/>
        </p:nvSpPr>
        <p:spPr>
          <a:xfrm>
            <a:off x="914400" y="228600"/>
            <a:ext cx="10464800" cy="554037"/>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FFF00"/>
              </a:buClr>
              <a:buSzPts val="2400"/>
              <a:buFont typeface="Times New Roman"/>
              <a:buNone/>
            </a:pPr>
            <a:r>
              <a:rPr b="0" i="0" lang="en-US" sz="2400" u="none" cap="none" strike="noStrike">
                <a:solidFill>
                  <a:srgbClr val="FFFF00"/>
                </a:solidFill>
                <a:latin typeface="Times New Roman"/>
                <a:ea typeface="Times New Roman"/>
                <a:cs typeface="Times New Roman"/>
                <a:sym typeface="Times New Roman"/>
              </a:rPr>
              <a:t>Phßng gi¸o dôc vµ ®µo t¹o gß vÊp</a:t>
            </a:r>
            <a:endParaRPr/>
          </a:p>
        </p:txBody>
      </p:sp>
      <p:pic>
        <p:nvPicPr>
          <p:cNvPr id="92" name="Google Shape;92;p13"/>
          <p:cNvPicPr preferRelativeResize="0"/>
          <p:nvPr/>
        </p:nvPicPr>
        <p:blipFill rotWithShape="1">
          <a:blip r:embed="rId6">
            <a:alphaModFix/>
          </a:blip>
          <a:srcRect b="0" l="0" r="0" t="0"/>
          <a:stretch/>
        </p:blipFill>
        <p:spPr>
          <a:xfrm>
            <a:off x="2146174" y="2160103"/>
            <a:ext cx="9175750" cy="2066925"/>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22"/>
          <p:cNvSpPr txBox="1"/>
          <p:nvPr>
            <p:ph type="title"/>
          </p:nvPr>
        </p:nvSpPr>
        <p:spPr>
          <a:xfrm>
            <a:off x="609600" y="0"/>
            <a:ext cx="10972800" cy="685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1. ƯỚC VÀ BỘI</a:t>
            </a:r>
            <a:endParaRPr/>
          </a:p>
        </p:txBody>
      </p:sp>
      <p:sp>
        <p:nvSpPr>
          <p:cNvPr id="233" name="Google Shape;233;p22"/>
          <p:cNvSpPr txBox="1"/>
          <p:nvPr>
            <p:ph idx="4294967295" type="body"/>
          </p:nvPr>
        </p:nvSpPr>
        <p:spPr>
          <a:xfrm>
            <a:off x="609600" y="685801"/>
            <a:ext cx="10972800" cy="5440364"/>
          </a:xfrm>
          <a:prstGeom prst="rect">
            <a:avLst/>
          </a:prstGeom>
          <a:blipFill rotWithShape="1">
            <a:blip r:embed="rId4">
              <a:alphaModFix/>
            </a:blip>
            <a:stretch>
              <a:fillRect b="-446" l="-999" r="0" t="-2465"/>
            </a:stretch>
          </a:blip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 </a:t>
            </a:r>
            <a:endParaRPr/>
          </a:p>
        </p:txBody>
      </p:sp>
      <p:sp>
        <p:nvSpPr>
          <p:cNvPr id="234" name="Google Shape;234;p22"/>
          <p:cNvSpPr/>
          <p:nvPr/>
        </p:nvSpPr>
        <p:spPr>
          <a:xfrm>
            <a:off x="3749964" y="1717964"/>
            <a:ext cx="3352800" cy="8128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cxnSp>
        <p:nvCxnSpPr>
          <p:cNvPr id="235" name="Google Shape;235;p22"/>
          <p:cNvCxnSpPr/>
          <p:nvPr/>
        </p:nvCxnSpPr>
        <p:spPr>
          <a:xfrm rot="10800000">
            <a:off x="4165600" y="2530475"/>
            <a:ext cx="0" cy="449262"/>
          </a:xfrm>
          <a:prstGeom prst="straightConnector1">
            <a:avLst/>
          </a:prstGeom>
          <a:noFill/>
          <a:ln cap="flat" cmpd="sng" w="38100">
            <a:solidFill>
              <a:schemeClr val="accent1"/>
            </a:solidFill>
            <a:prstDash val="solid"/>
            <a:miter lim="800000"/>
            <a:headEnd len="med" w="med" type="none"/>
            <a:tailEnd len="med" w="med" type="stealth"/>
          </a:ln>
        </p:spPr>
      </p:cxnSp>
      <p:cxnSp>
        <p:nvCxnSpPr>
          <p:cNvPr id="236" name="Google Shape;236;p22"/>
          <p:cNvCxnSpPr/>
          <p:nvPr/>
        </p:nvCxnSpPr>
        <p:spPr>
          <a:xfrm rot="10800000">
            <a:off x="6604000" y="2509837"/>
            <a:ext cx="0" cy="449262"/>
          </a:xfrm>
          <a:prstGeom prst="straightConnector1">
            <a:avLst/>
          </a:prstGeom>
          <a:noFill/>
          <a:ln cap="flat" cmpd="sng" w="38100">
            <a:solidFill>
              <a:schemeClr val="accent1"/>
            </a:solidFill>
            <a:prstDash val="solid"/>
            <a:miter lim="800000"/>
            <a:headEnd len="med" w="med" type="none"/>
            <a:tailEnd len="med" w="med" type="stealth"/>
          </a:ln>
        </p:spPr>
      </p:cxnSp>
      <p:sp>
        <p:nvSpPr>
          <p:cNvPr id="237" name="Google Shape;237;p22"/>
          <p:cNvSpPr txBox="1"/>
          <p:nvPr/>
        </p:nvSpPr>
        <p:spPr>
          <a:xfrm>
            <a:off x="2641600" y="2979737"/>
            <a:ext cx="2540000" cy="449262"/>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 là </a:t>
            </a:r>
            <a:r>
              <a:rPr b="0" i="0" lang="en-US" sz="1800" u="none">
                <a:solidFill>
                  <a:srgbClr val="FFFF00"/>
                </a:solidFill>
                <a:latin typeface="Arial"/>
                <a:ea typeface="Arial"/>
                <a:cs typeface="Arial"/>
                <a:sym typeface="Arial"/>
              </a:rPr>
              <a:t>bội</a:t>
            </a:r>
            <a:r>
              <a:rPr b="0" i="0" lang="en-US" sz="1800" u="none">
                <a:solidFill>
                  <a:schemeClr val="lt1"/>
                </a:solidFill>
                <a:latin typeface="Arial"/>
                <a:ea typeface="Arial"/>
                <a:cs typeface="Arial"/>
                <a:sym typeface="Arial"/>
              </a:rPr>
              <a:t> của b</a:t>
            </a:r>
            <a:endParaRPr/>
          </a:p>
        </p:txBody>
      </p:sp>
      <p:sp>
        <p:nvSpPr>
          <p:cNvPr id="238" name="Google Shape;238;p22"/>
          <p:cNvSpPr txBox="1"/>
          <p:nvPr/>
        </p:nvSpPr>
        <p:spPr>
          <a:xfrm>
            <a:off x="5791200" y="2979737"/>
            <a:ext cx="2540000" cy="449262"/>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 là </a:t>
            </a:r>
            <a:r>
              <a:rPr b="0" i="0" lang="en-US" sz="1800" u="none">
                <a:solidFill>
                  <a:srgbClr val="FFFF00"/>
                </a:solidFill>
                <a:latin typeface="Arial"/>
                <a:ea typeface="Arial"/>
                <a:cs typeface="Arial"/>
                <a:sym typeface="Arial"/>
              </a:rPr>
              <a:t>ước</a:t>
            </a:r>
            <a:r>
              <a:rPr b="0" i="0" lang="en-US" sz="1800" u="none">
                <a:solidFill>
                  <a:schemeClr val="lt1"/>
                </a:solidFill>
                <a:latin typeface="Arial"/>
                <a:ea typeface="Arial"/>
                <a:cs typeface="Arial"/>
                <a:sym typeface="Arial"/>
              </a:rPr>
              <a:t> của 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23"/>
          <p:cNvSpPr txBox="1"/>
          <p:nvPr>
            <p:ph idx="1" type="body"/>
          </p:nvPr>
        </p:nvSpPr>
        <p:spPr>
          <a:xfrm>
            <a:off x="609600" y="177800"/>
            <a:ext cx="10972800" cy="650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Trong giờ học về ước và bội, có một nhóm bạn lớp 6 tranh luận:</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An: Trong tập hợp số tự nhiên có một số là bội của mọi số khác 0.</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Bình: Tớ thấy có một số là ước của mọi số tự nhiên.</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Cúc: Mình cũng tìm được một số tự nhiên không phải là ước của bất cứ số nào.</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Hoa: Mình cũng tìm được một số tự nhiên chỉ có đúng một ước.</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Vừa lúc đó, cô giáo đi qua các bạn xúm lại hỏi. Cô bảo cả bốn em đều đúng</a:t>
            </a:r>
            <a:endParaRPr/>
          </a:p>
          <a:p>
            <a:pPr indent="-57150" lvl="0" marL="228600" marR="0" rtl="0" algn="l">
              <a:lnSpc>
                <a:spcPct val="90000"/>
              </a:lnSpc>
              <a:spcBef>
                <a:spcPts val="1000"/>
              </a:spcBef>
              <a:spcAft>
                <a:spcPts val="0"/>
              </a:spcAft>
              <a:buClr>
                <a:schemeClr val="dk1"/>
              </a:buClr>
              <a:buSzPts val="2700"/>
              <a:buFont typeface="Arial"/>
              <a:buNone/>
            </a:pPr>
            <a:r>
              <a:t/>
            </a:r>
            <a:endParaRPr b="0" i="0" sz="2700" u="none">
              <a:solidFill>
                <a:schemeClr val="lt1"/>
              </a:solidFill>
              <a:latin typeface="Times New Roman"/>
              <a:ea typeface="Times New Roman"/>
              <a:cs typeface="Times New Roman"/>
              <a:sym typeface="Times New Roman"/>
            </a:endParaRPr>
          </a:p>
        </p:txBody>
      </p:sp>
      <p:sp>
        <p:nvSpPr>
          <p:cNvPr id="244" name="Google Shape;244;p23"/>
          <p:cNvSpPr/>
          <p:nvPr/>
        </p:nvSpPr>
        <p:spPr>
          <a:xfrm>
            <a:off x="914400" y="3937000"/>
            <a:ext cx="10058400" cy="812800"/>
          </a:xfrm>
          <a:prstGeom prst="wedgeEllipseCallout">
            <a:avLst>
              <a:gd fmla="val 6300" name="adj1"/>
              <a:gd fmla="val 24300" name="adj2"/>
            </a:avLst>
          </a:prstGeom>
          <a:solidFill>
            <a:srgbClr val="AFABAB"/>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2700"/>
              <a:buFont typeface="Arial"/>
              <a:buNone/>
            </a:pPr>
            <a:r>
              <a:rPr b="0" i="0" lang="en-US" sz="2700" u="none">
                <a:solidFill>
                  <a:srgbClr val="FF0000"/>
                </a:solidFill>
                <a:latin typeface="Arial"/>
                <a:ea typeface="Arial"/>
                <a:cs typeface="Arial"/>
                <a:sym typeface="Arial"/>
              </a:rPr>
              <a:t>Các em cho biết đó là những số nào?</a:t>
            </a:r>
            <a:endParaRPr/>
          </a:p>
        </p:txBody>
      </p:sp>
      <p:sp>
        <p:nvSpPr>
          <p:cNvPr id="245" name="Google Shape;245;p23"/>
          <p:cNvSpPr txBox="1"/>
          <p:nvPr/>
        </p:nvSpPr>
        <p:spPr>
          <a:xfrm>
            <a:off x="9144000" y="2514600"/>
            <a:ext cx="1371600" cy="609600"/>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Số 1</a:t>
            </a:r>
            <a:endParaRPr/>
          </a:p>
        </p:txBody>
      </p:sp>
      <p:sp>
        <p:nvSpPr>
          <p:cNvPr id="246" name="Google Shape;246;p23"/>
          <p:cNvSpPr txBox="1"/>
          <p:nvPr/>
        </p:nvSpPr>
        <p:spPr>
          <a:xfrm>
            <a:off x="7620000" y="1193800"/>
            <a:ext cx="1320800" cy="406400"/>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Số 1</a:t>
            </a:r>
            <a:endParaRPr/>
          </a:p>
        </p:txBody>
      </p:sp>
      <p:sp>
        <p:nvSpPr>
          <p:cNvPr id="247" name="Google Shape;247;p23"/>
          <p:cNvSpPr txBox="1"/>
          <p:nvPr/>
        </p:nvSpPr>
        <p:spPr>
          <a:xfrm>
            <a:off x="9780587" y="584200"/>
            <a:ext cx="1090612" cy="609600"/>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Số 0</a:t>
            </a:r>
            <a:endParaRPr/>
          </a:p>
        </p:txBody>
      </p:sp>
      <p:sp>
        <p:nvSpPr>
          <p:cNvPr id="248" name="Google Shape;248;p23"/>
          <p:cNvSpPr txBox="1"/>
          <p:nvPr/>
        </p:nvSpPr>
        <p:spPr>
          <a:xfrm>
            <a:off x="1676400" y="2108200"/>
            <a:ext cx="1219200" cy="406400"/>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Số 0</a:t>
            </a:r>
            <a:endParaRPr/>
          </a:p>
        </p:txBody>
      </p:sp>
      <p:pic>
        <p:nvPicPr>
          <p:cNvPr id="249" name="Google Shape;249;p23"/>
          <p:cNvPicPr preferRelativeResize="0"/>
          <p:nvPr/>
        </p:nvPicPr>
        <p:blipFill rotWithShape="1">
          <a:blip r:embed="rId4">
            <a:alphaModFix/>
          </a:blip>
          <a:srcRect b="0" l="0" r="0" t="0"/>
          <a:stretch/>
        </p:blipFill>
        <p:spPr>
          <a:xfrm>
            <a:off x="3962400" y="4953000"/>
            <a:ext cx="1500187" cy="15001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24"/>
          <p:cNvSpPr txBox="1"/>
          <p:nvPr>
            <p:ph idx="1" type="body"/>
          </p:nvPr>
        </p:nvSpPr>
        <p:spPr>
          <a:xfrm>
            <a:off x="609600" y="279400"/>
            <a:ext cx="10972800" cy="58467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700"/>
              <a:buFont typeface="Arial"/>
              <a:buNone/>
            </a:pPr>
            <a:r>
              <a:rPr b="1" i="0" lang="en-US" sz="2700" u="sng">
                <a:solidFill>
                  <a:schemeClr val="lt1"/>
                </a:solidFill>
                <a:latin typeface="Times New Roman"/>
                <a:ea typeface="Times New Roman"/>
                <a:cs typeface="Times New Roman"/>
                <a:sym typeface="Times New Roman"/>
              </a:rPr>
              <a:t>Chú ý:</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a:t>
            </a:r>
            <a:r>
              <a:rPr b="0" i="0" lang="en-US" sz="2700" u="none">
                <a:solidFill>
                  <a:srgbClr val="FFFF00"/>
                </a:solidFill>
                <a:latin typeface="Times New Roman"/>
                <a:ea typeface="Times New Roman"/>
                <a:cs typeface="Times New Roman"/>
                <a:sym typeface="Times New Roman"/>
              </a:rPr>
              <a:t> </a:t>
            </a:r>
            <a:r>
              <a:rPr b="0" i="0" lang="en-US" sz="2700" u="none">
                <a:solidFill>
                  <a:schemeClr val="lt1"/>
                </a:solidFill>
                <a:latin typeface="Times New Roman"/>
                <a:ea typeface="Times New Roman"/>
                <a:cs typeface="Times New Roman"/>
                <a:sym typeface="Times New Roman"/>
              </a:rPr>
              <a:t>Số </a:t>
            </a:r>
            <a:r>
              <a:rPr b="0" i="0" lang="en-US" sz="2700" u="none">
                <a:solidFill>
                  <a:srgbClr val="FFFF00"/>
                </a:solidFill>
                <a:latin typeface="Times New Roman"/>
                <a:ea typeface="Times New Roman"/>
                <a:cs typeface="Times New Roman"/>
                <a:sym typeface="Times New Roman"/>
              </a:rPr>
              <a:t>0</a:t>
            </a:r>
            <a:r>
              <a:rPr b="0" i="0" lang="en-US" sz="2700" u="none">
                <a:solidFill>
                  <a:schemeClr val="lt1"/>
                </a:solidFill>
                <a:latin typeface="Times New Roman"/>
                <a:ea typeface="Times New Roman"/>
                <a:cs typeface="Times New Roman"/>
                <a:sym typeface="Times New Roman"/>
              </a:rPr>
              <a:t> là </a:t>
            </a:r>
            <a:r>
              <a:rPr b="0" i="0" lang="en-US" sz="2700" u="none">
                <a:solidFill>
                  <a:srgbClr val="FFFF00"/>
                </a:solidFill>
                <a:latin typeface="Times New Roman"/>
                <a:ea typeface="Times New Roman"/>
                <a:cs typeface="Times New Roman"/>
                <a:sym typeface="Times New Roman"/>
              </a:rPr>
              <a:t>bội</a:t>
            </a:r>
            <a:r>
              <a:rPr b="0" i="0" lang="en-US" sz="2700" u="none">
                <a:solidFill>
                  <a:schemeClr val="lt1"/>
                </a:solidFill>
                <a:latin typeface="Times New Roman"/>
                <a:ea typeface="Times New Roman"/>
                <a:cs typeface="Times New Roman"/>
                <a:sym typeface="Times New Roman"/>
              </a:rPr>
              <a:t> của </a:t>
            </a:r>
            <a:r>
              <a:rPr b="0" i="0" lang="en-US" sz="2700" u="none">
                <a:solidFill>
                  <a:srgbClr val="FFFF00"/>
                </a:solidFill>
                <a:latin typeface="Times New Roman"/>
                <a:ea typeface="Times New Roman"/>
                <a:cs typeface="Times New Roman"/>
                <a:sym typeface="Times New Roman"/>
              </a:rPr>
              <a:t>tất cả các số tự nhiên khác 0</a:t>
            </a:r>
            <a:r>
              <a:rPr b="0" i="0" lang="en-US" sz="2700" u="none">
                <a:solidFill>
                  <a:schemeClr val="lt1"/>
                </a:solidFill>
                <a:latin typeface="Times New Roman"/>
                <a:ea typeface="Times New Roman"/>
                <a:cs typeface="Times New Roman"/>
                <a:sym typeface="Times New Roman"/>
              </a:rPr>
              <a:t>.</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 Số </a:t>
            </a:r>
            <a:r>
              <a:rPr b="0" i="0" lang="en-US" sz="2700" u="none">
                <a:solidFill>
                  <a:srgbClr val="FFFF00"/>
                </a:solidFill>
                <a:latin typeface="Times New Roman"/>
                <a:ea typeface="Times New Roman"/>
                <a:cs typeface="Times New Roman"/>
                <a:sym typeface="Times New Roman"/>
              </a:rPr>
              <a:t>1</a:t>
            </a:r>
            <a:r>
              <a:rPr b="0" i="0" lang="en-US" sz="2700" u="none">
                <a:solidFill>
                  <a:schemeClr val="lt1"/>
                </a:solidFill>
                <a:latin typeface="Times New Roman"/>
                <a:ea typeface="Times New Roman"/>
                <a:cs typeface="Times New Roman"/>
                <a:sym typeface="Times New Roman"/>
              </a:rPr>
              <a:t> chỉ có </a:t>
            </a:r>
            <a:r>
              <a:rPr b="0" i="0" lang="en-US" sz="2700" u="none">
                <a:solidFill>
                  <a:srgbClr val="FFFF00"/>
                </a:solidFill>
                <a:latin typeface="Times New Roman"/>
                <a:ea typeface="Times New Roman"/>
                <a:cs typeface="Times New Roman"/>
                <a:sym typeface="Times New Roman"/>
              </a:rPr>
              <a:t>một ước </a:t>
            </a:r>
            <a:r>
              <a:rPr b="0" i="0" lang="en-US" sz="2700" u="none">
                <a:solidFill>
                  <a:schemeClr val="lt1"/>
                </a:solidFill>
                <a:latin typeface="Times New Roman"/>
                <a:ea typeface="Times New Roman"/>
                <a:cs typeface="Times New Roman"/>
                <a:sym typeface="Times New Roman"/>
              </a:rPr>
              <a:t>là </a:t>
            </a:r>
            <a:r>
              <a:rPr b="0" i="0" lang="en-US" sz="2700" u="none">
                <a:solidFill>
                  <a:srgbClr val="FFFF00"/>
                </a:solidFill>
                <a:latin typeface="Times New Roman"/>
                <a:ea typeface="Times New Roman"/>
                <a:cs typeface="Times New Roman"/>
                <a:sym typeface="Times New Roman"/>
              </a:rPr>
              <a:t>1</a:t>
            </a:r>
            <a:r>
              <a:rPr b="0" i="0" lang="en-US" sz="2700" u="none">
                <a:solidFill>
                  <a:schemeClr val="lt1"/>
                </a:solidFill>
                <a:latin typeface="Times New Roman"/>
                <a:ea typeface="Times New Roman"/>
                <a:cs typeface="Times New Roman"/>
                <a:sym typeface="Times New Roman"/>
              </a:rPr>
              <a:t>. Số </a:t>
            </a:r>
            <a:r>
              <a:rPr b="0" i="0" lang="en-US" sz="2700" u="none">
                <a:solidFill>
                  <a:srgbClr val="FFFF00"/>
                </a:solidFill>
                <a:latin typeface="Times New Roman"/>
                <a:ea typeface="Times New Roman"/>
                <a:cs typeface="Times New Roman"/>
                <a:sym typeface="Times New Roman"/>
              </a:rPr>
              <a:t>1</a:t>
            </a:r>
            <a:r>
              <a:rPr b="0" i="0" lang="en-US" sz="2700" u="none">
                <a:solidFill>
                  <a:schemeClr val="lt1"/>
                </a:solidFill>
                <a:latin typeface="Times New Roman"/>
                <a:ea typeface="Times New Roman"/>
                <a:cs typeface="Times New Roman"/>
                <a:sym typeface="Times New Roman"/>
              </a:rPr>
              <a:t> là </a:t>
            </a:r>
            <a:r>
              <a:rPr b="0" i="0" lang="en-US" sz="2700" u="none">
                <a:solidFill>
                  <a:srgbClr val="FFFF00"/>
                </a:solidFill>
                <a:latin typeface="Times New Roman"/>
                <a:ea typeface="Times New Roman"/>
                <a:cs typeface="Times New Roman"/>
                <a:sym typeface="Times New Roman"/>
              </a:rPr>
              <a:t>ước của mọi số tự nhiên</a:t>
            </a:r>
            <a:r>
              <a:rPr b="0" i="0" lang="en-US" sz="2700" u="none">
                <a:solidFill>
                  <a:schemeClr val="lt1"/>
                </a:solidFill>
                <a:latin typeface="Times New Roman"/>
                <a:ea typeface="Times New Roman"/>
                <a:cs typeface="Times New Roman"/>
                <a:sym typeface="Times New Roman"/>
              </a:rPr>
              <a:t>.</a:t>
            </a:r>
            <a:endParaRPr/>
          </a:p>
          <a:p>
            <a:pPr indent="0" lvl="0" marL="0" marR="0" rtl="0" algn="l">
              <a:lnSpc>
                <a:spcPct val="90000"/>
              </a:lnSpc>
              <a:spcBef>
                <a:spcPts val="100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 Mọi số tự nhiên </a:t>
            </a:r>
            <a:r>
              <a:rPr b="0" i="0" lang="en-US" sz="2700" u="none">
                <a:solidFill>
                  <a:srgbClr val="FFFF00"/>
                </a:solidFill>
                <a:latin typeface="Times New Roman"/>
                <a:ea typeface="Times New Roman"/>
                <a:cs typeface="Times New Roman"/>
                <a:sym typeface="Times New Roman"/>
              </a:rPr>
              <a:t>a</a:t>
            </a:r>
            <a:r>
              <a:rPr b="0" i="0" lang="en-US" sz="2700" u="none">
                <a:solidFill>
                  <a:schemeClr val="lt1"/>
                </a:solidFill>
                <a:latin typeface="Times New Roman"/>
                <a:ea typeface="Times New Roman"/>
                <a:cs typeface="Times New Roman"/>
                <a:sym typeface="Times New Roman"/>
              </a:rPr>
              <a:t> lớn hơn 1 luôn có </a:t>
            </a:r>
            <a:r>
              <a:rPr b="0" i="0" lang="en-US" sz="2700" u="none">
                <a:solidFill>
                  <a:srgbClr val="FFFF00"/>
                </a:solidFill>
                <a:latin typeface="Times New Roman"/>
                <a:ea typeface="Times New Roman"/>
                <a:cs typeface="Times New Roman"/>
                <a:sym typeface="Times New Roman"/>
              </a:rPr>
              <a:t>hai ước </a:t>
            </a:r>
            <a:r>
              <a:rPr b="0" i="0" lang="en-US" sz="2700" u="none">
                <a:solidFill>
                  <a:schemeClr val="lt1"/>
                </a:solidFill>
                <a:latin typeface="Times New Roman"/>
                <a:ea typeface="Times New Roman"/>
                <a:cs typeface="Times New Roman"/>
                <a:sym typeface="Times New Roman"/>
              </a:rPr>
              <a:t>là </a:t>
            </a:r>
            <a:r>
              <a:rPr b="0" i="0" lang="en-US" sz="2700" u="none">
                <a:solidFill>
                  <a:srgbClr val="FFFF00"/>
                </a:solidFill>
                <a:latin typeface="Times New Roman"/>
                <a:ea typeface="Times New Roman"/>
                <a:cs typeface="Times New Roman"/>
                <a:sym typeface="Times New Roman"/>
              </a:rPr>
              <a:t>1</a:t>
            </a:r>
            <a:r>
              <a:rPr b="0" i="0" lang="en-US" sz="2700" u="none">
                <a:solidFill>
                  <a:schemeClr val="lt1"/>
                </a:solidFill>
                <a:latin typeface="Times New Roman"/>
                <a:ea typeface="Times New Roman"/>
                <a:cs typeface="Times New Roman"/>
                <a:sym typeface="Times New Roman"/>
              </a:rPr>
              <a:t> và ch</a:t>
            </a:r>
            <a:r>
              <a:rPr b="0" i="0" lang="en-US" sz="2700" u="none">
                <a:solidFill>
                  <a:srgbClr val="FFFF00"/>
                </a:solidFill>
                <a:latin typeface="Times New Roman"/>
                <a:ea typeface="Times New Roman"/>
                <a:cs typeface="Times New Roman"/>
                <a:sym typeface="Times New Roman"/>
              </a:rPr>
              <a:t>ính nó</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25"/>
          <p:cNvSpPr txBox="1"/>
          <p:nvPr>
            <p:ph type="title"/>
          </p:nvPr>
        </p:nvSpPr>
        <p:spPr>
          <a:xfrm>
            <a:off x="609600" y="0"/>
            <a:ext cx="10972800" cy="685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1. ƯỚC VÀ BỘI</a:t>
            </a:r>
            <a:endParaRPr/>
          </a:p>
        </p:txBody>
      </p:sp>
      <p:sp>
        <p:nvSpPr>
          <p:cNvPr id="260" name="Google Shape;260;p25"/>
          <p:cNvSpPr txBox="1"/>
          <p:nvPr>
            <p:ph idx="4294967295" type="body"/>
          </p:nvPr>
        </p:nvSpPr>
        <p:spPr>
          <a:xfrm>
            <a:off x="609600" y="685801"/>
            <a:ext cx="10972800" cy="5440364"/>
          </a:xfrm>
          <a:prstGeom prst="rect">
            <a:avLst/>
          </a:prstGeom>
          <a:blipFill rotWithShape="1">
            <a:blip r:embed="rId4">
              <a:alphaModFix/>
            </a:blip>
            <a:stretch>
              <a:fillRect b="0" l="-998" r="-1387" t="-1681"/>
            </a:stretch>
          </a:blip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 </a:t>
            </a:r>
            <a:endParaRPr/>
          </a:p>
        </p:txBody>
      </p:sp>
      <p:sp>
        <p:nvSpPr>
          <p:cNvPr id="261" name="Google Shape;261;p25"/>
          <p:cNvSpPr txBox="1"/>
          <p:nvPr/>
        </p:nvSpPr>
        <p:spPr>
          <a:xfrm>
            <a:off x="9042400" y="11938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262" name="Google Shape;262;p25"/>
          <p:cNvSpPr txBox="1"/>
          <p:nvPr/>
        </p:nvSpPr>
        <p:spPr>
          <a:xfrm>
            <a:off x="6299200" y="2616200"/>
            <a:ext cx="5080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263" name="Google Shape;263;p25"/>
          <p:cNvSpPr txBox="1"/>
          <p:nvPr/>
        </p:nvSpPr>
        <p:spPr>
          <a:xfrm>
            <a:off x="6299200" y="2108200"/>
            <a:ext cx="6096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264" name="Google Shape;264;p25"/>
          <p:cNvSpPr txBox="1"/>
          <p:nvPr/>
        </p:nvSpPr>
        <p:spPr>
          <a:xfrm>
            <a:off x="1524000" y="2616200"/>
            <a:ext cx="6096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265" name="Google Shape;265;p25"/>
          <p:cNvSpPr txBox="1"/>
          <p:nvPr/>
        </p:nvSpPr>
        <p:spPr>
          <a:xfrm>
            <a:off x="1524000" y="2108200"/>
            <a:ext cx="5080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266" name="Google Shape;266;p25"/>
          <p:cNvSpPr/>
          <p:nvPr/>
        </p:nvSpPr>
        <p:spPr>
          <a:xfrm>
            <a:off x="6299200" y="2176462"/>
            <a:ext cx="5892800" cy="3860800"/>
          </a:xfrm>
          <a:prstGeom prst="irregularSeal2">
            <a:avLst/>
          </a:prstGeom>
          <a:solidFill>
            <a:srgbClr val="FF0000"/>
          </a:solidFill>
          <a:ln cap="flat" cmpd="sng" w="12700">
            <a:solidFill>
              <a:schemeClr val="dk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00"/>
              </a:buClr>
              <a:buSzPts val="2700"/>
              <a:buFont typeface="Times New Roman"/>
              <a:buNone/>
            </a:pPr>
            <a:r>
              <a:rPr b="1" i="0" lang="en-US" sz="2700" u="none">
                <a:solidFill>
                  <a:srgbClr val="FFFF00"/>
                </a:solidFill>
                <a:latin typeface="Times New Roman"/>
                <a:ea typeface="Times New Roman"/>
                <a:cs typeface="Times New Roman"/>
                <a:sym typeface="Times New Roman"/>
              </a:rPr>
              <a:t>Làm cách nào để tìm ra ước và bội của một số</a:t>
            </a:r>
            <a:r>
              <a:rPr b="0" i="0" lang="en-US" sz="1800" u="none">
                <a:solidFill>
                  <a:srgbClr val="FFFFFF"/>
                </a:solidFill>
                <a:latin typeface="Arial"/>
                <a:ea typeface="Arial"/>
                <a:cs typeface="Arial"/>
                <a:sym typeface="Arial"/>
              </a:rPr>
              <a:t>?</a:t>
            </a:r>
            <a:endParaRPr/>
          </a:p>
        </p:txBody>
      </p:sp>
      <p:pic>
        <p:nvPicPr>
          <p:cNvPr id="267" name="Google Shape;267;p25"/>
          <p:cNvPicPr preferRelativeResize="0"/>
          <p:nvPr/>
        </p:nvPicPr>
        <p:blipFill rotWithShape="1">
          <a:blip r:embed="rId5">
            <a:alphaModFix/>
          </a:blip>
          <a:srcRect b="0" l="0" r="0" t="0"/>
          <a:stretch/>
        </p:blipFill>
        <p:spPr>
          <a:xfrm>
            <a:off x="9550400" y="4648200"/>
            <a:ext cx="2062162" cy="203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3"/>
                                        </p:tgtEl>
                                      </p:cBhvr>
                                    </p:animEffect>
                                    <p:set>
                                      <p:cBhvr>
                                        <p:cTn dur="1" fill="hold">
                                          <p:stCondLst>
                                            <p:cond delay="500"/>
                                          </p:stCondLst>
                                        </p:cTn>
                                        <p:tgtEl>
                                          <p:spTgt spid="2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4"/>
                                        </p:tgtEl>
                                      </p:cBhvr>
                                    </p:animEffect>
                                    <p:set>
                                      <p:cBhvr>
                                        <p:cTn dur="1" fill="hold">
                                          <p:stCondLst>
                                            <p:cond delay="500"/>
                                          </p:stCondLst>
                                        </p:cTn>
                                        <p:tgtEl>
                                          <p:spTgt spid="2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2"/>
                                        </p:tgtEl>
                                      </p:cBhvr>
                                    </p:animEffect>
                                    <p:set>
                                      <p:cBhvr>
                                        <p:cTn dur="1" fill="hold">
                                          <p:stCondLst>
                                            <p:cond delay="500"/>
                                          </p:stCondLst>
                                        </p:cTn>
                                        <p:tgtEl>
                                          <p:spTgt spid="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26"/>
          <p:cNvSpPr txBox="1"/>
          <p:nvPr>
            <p:ph type="title"/>
          </p:nvPr>
        </p:nvSpPr>
        <p:spPr>
          <a:xfrm>
            <a:off x="692150" y="165100"/>
            <a:ext cx="10972800" cy="711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2. CÁCH TÌM ƯỚC</a:t>
            </a:r>
            <a:endParaRPr/>
          </a:p>
        </p:txBody>
      </p:sp>
      <p:sp>
        <p:nvSpPr>
          <p:cNvPr id="273" name="Google Shape;273;p26"/>
          <p:cNvSpPr txBox="1"/>
          <p:nvPr>
            <p:ph idx="4294967295" type="body"/>
          </p:nvPr>
        </p:nvSpPr>
        <p:spPr>
          <a:xfrm>
            <a:off x="609600" y="787401"/>
            <a:ext cx="10972800" cy="5338764"/>
          </a:xfrm>
          <a:prstGeom prst="rect">
            <a:avLst/>
          </a:prstGeom>
          <a:blipFill rotWithShape="1">
            <a:blip r:embed="rId4">
              <a:alphaModFix/>
            </a:blip>
            <a:stretch>
              <a:fillRect b="0" l="-888" r="0" t="0"/>
            </a:stretch>
          </a:blip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 </a:t>
            </a:r>
            <a:endParaRPr/>
          </a:p>
        </p:txBody>
      </p:sp>
      <p:pic>
        <p:nvPicPr>
          <p:cNvPr descr="ag00218_" id="274" name="Google Shape;274;p26"/>
          <p:cNvPicPr preferRelativeResize="0"/>
          <p:nvPr/>
        </p:nvPicPr>
        <p:blipFill rotWithShape="1">
          <a:blip r:embed="rId5">
            <a:alphaModFix/>
          </a:blip>
          <a:srcRect b="0" l="0" r="0" t="0"/>
          <a:stretch/>
        </p:blipFill>
        <p:spPr>
          <a:xfrm rot="-1800000">
            <a:off x="869950" y="471487"/>
            <a:ext cx="579437" cy="808037"/>
          </a:xfrm>
          <a:prstGeom prst="rect">
            <a:avLst/>
          </a:prstGeom>
          <a:noFill/>
          <a:ln>
            <a:noFill/>
          </a:ln>
        </p:spPr>
      </p:pic>
      <p:sp>
        <p:nvSpPr>
          <p:cNvPr id="275" name="Google Shape;275;p26"/>
          <p:cNvSpPr txBox="1"/>
          <p:nvPr/>
        </p:nvSpPr>
        <p:spPr>
          <a:xfrm>
            <a:off x="1414462" y="571500"/>
            <a:ext cx="2471737" cy="60960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 Quy tắc:</a:t>
            </a:r>
            <a:endParaRPr/>
          </a:p>
        </p:txBody>
      </p:sp>
      <p:sp>
        <p:nvSpPr>
          <p:cNvPr id="276" name="Google Shape;276;p26"/>
          <p:cNvSpPr txBox="1"/>
          <p:nvPr/>
        </p:nvSpPr>
        <p:spPr>
          <a:xfrm>
            <a:off x="711200" y="1150937"/>
            <a:ext cx="11480800" cy="1600200"/>
          </a:xfrm>
          <a:prstGeom prst="rect">
            <a:avLst/>
          </a:prstGeom>
          <a:noFill/>
          <a:ln cap="flat" cmpd="sng" w="9525">
            <a:solidFill>
              <a:srgbClr val="FFFF00"/>
            </a:solidFill>
            <a:prstDash val="solid"/>
            <a:miter lim="800000"/>
            <a:headEnd len="sm" w="sm" type="none"/>
            <a:tailEnd len="sm" w="sm" type="none"/>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lt1"/>
              </a:buClr>
              <a:buSzPts val="3200"/>
              <a:buFont typeface="Times New Roman"/>
              <a:buNone/>
            </a:pPr>
            <a:r>
              <a:rPr b="1" i="0" lang="en-US" sz="3200" u="none">
                <a:solidFill>
                  <a:schemeClr val="lt1"/>
                </a:solidFill>
                <a:latin typeface="Times New Roman"/>
                <a:ea typeface="Times New Roman"/>
                <a:cs typeface="Times New Roman"/>
                <a:sym typeface="Times New Roman"/>
              </a:rPr>
              <a:t>     Muốn tìm các ước của số tự nhiên a ( a &gt; 1),ta có thể lần lượt </a:t>
            </a:r>
            <a:r>
              <a:rPr b="1" i="0" lang="en-US" sz="3200" u="none">
                <a:solidFill>
                  <a:srgbClr val="FFFF00"/>
                </a:solidFill>
                <a:latin typeface="Times New Roman"/>
                <a:ea typeface="Times New Roman"/>
                <a:cs typeface="Times New Roman"/>
                <a:sym typeface="Times New Roman"/>
              </a:rPr>
              <a:t>chia a cho các số tự nhiên từ 1 đến a</a:t>
            </a:r>
            <a:r>
              <a:rPr b="1" i="0" lang="en-US" sz="3200" u="none">
                <a:solidFill>
                  <a:schemeClr val="lt1"/>
                </a:solidFill>
                <a:latin typeface="Times New Roman"/>
                <a:ea typeface="Times New Roman"/>
                <a:cs typeface="Times New Roman"/>
                <a:sym typeface="Times New Roman"/>
              </a:rPr>
              <a:t>, để xét xem a chia hết cho những số nào, khi đó các số ấy là ước của a.</a:t>
            </a:r>
            <a:endParaRPr/>
          </a:p>
        </p:txBody>
      </p:sp>
      <p:sp>
        <p:nvSpPr>
          <p:cNvPr id="277" name="Google Shape;277;p26"/>
          <p:cNvSpPr/>
          <p:nvPr/>
        </p:nvSpPr>
        <p:spPr>
          <a:xfrm>
            <a:off x="5038436" y="3001819"/>
            <a:ext cx="1422400" cy="508000"/>
          </a:xfrm>
          <a:prstGeom prst="rect">
            <a:avLst/>
          </a:prstGeom>
          <a:blipFill rotWithShape="1">
            <a:blip r:embed="rId4">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278" name="Google Shape;278;p26"/>
          <p:cNvSpPr/>
          <p:nvPr/>
        </p:nvSpPr>
        <p:spPr>
          <a:xfrm>
            <a:off x="5038436" y="3542145"/>
            <a:ext cx="1422400" cy="508000"/>
          </a:xfrm>
          <a:prstGeom prst="rect">
            <a:avLst/>
          </a:prstGeom>
          <a:blipFill rotWithShape="1">
            <a:blip r:embed="rId4">
              <a:alphaModFix/>
            </a:blip>
            <a:stretch>
              <a:fillRect b="-481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279" name="Google Shape;279;p26"/>
          <p:cNvSpPr/>
          <p:nvPr/>
        </p:nvSpPr>
        <p:spPr>
          <a:xfrm>
            <a:off x="5038436" y="4149437"/>
            <a:ext cx="1422400" cy="508000"/>
          </a:xfrm>
          <a:prstGeom prst="rect">
            <a:avLst/>
          </a:prstGeom>
          <a:blipFill rotWithShape="1">
            <a:blip r:embed="rId4">
              <a:alphaModFix/>
            </a:blip>
            <a:stretch>
              <a:fillRect b="-361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280" name="Google Shape;280;p26"/>
          <p:cNvSpPr/>
          <p:nvPr/>
        </p:nvSpPr>
        <p:spPr>
          <a:xfrm>
            <a:off x="5038436" y="4779820"/>
            <a:ext cx="1422400" cy="508000"/>
          </a:xfrm>
          <a:prstGeom prst="rect">
            <a:avLst/>
          </a:prstGeom>
          <a:blipFill rotWithShape="1">
            <a:blip r:embed="rId4">
              <a:alphaModFix/>
            </a:blip>
            <a:stretch>
              <a:fillRect b="-481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281" name="Google Shape;281;p26"/>
          <p:cNvSpPr/>
          <p:nvPr/>
        </p:nvSpPr>
        <p:spPr>
          <a:xfrm>
            <a:off x="10243127" y="4779820"/>
            <a:ext cx="1422400" cy="508000"/>
          </a:xfrm>
          <a:prstGeom prst="rect">
            <a:avLst/>
          </a:prstGeom>
          <a:blipFill rotWithShape="1">
            <a:blip r:embed="rId4">
              <a:alphaModFix/>
            </a:blip>
            <a:stretch>
              <a:fillRect b="-481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282" name="Google Shape;282;p26"/>
          <p:cNvSpPr/>
          <p:nvPr/>
        </p:nvSpPr>
        <p:spPr>
          <a:xfrm>
            <a:off x="10243127" y="4149437"/>
            <a:ext cx="1422400" cy="508000"/>
          </a:xfrm>
          <a:prstGeom prst="rect">
            <a:avLst/>
          </a:prstGeom>
          <a:blipFill rotWithShape="1">
            <a:blip r:embed="rId4">
              <a:alphaModFix/>
            </a:blip>
            <a:stretch>
              <a:fillRect b="-361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283" name="Google Shape;283;p26"/>
          <p:cNvSpPr/>
          <p:nvPr/>
        </p:nvSpPr>
        <p:spPr>
          <a:xfrm>
            <a:off x="10243127" y="3542145"/>
            <a:ext cx="1422400" cy="508000"/>
          </a:xfrm>
          <a:prstGeom prst="rect">
            <a:avLst/>
          </a:prstGeom>
          <a:blipFill rotWithShape="1">
            <a:blip r:embed="rId4">
              <a:alphaModFix/>
            </a:blip>
            <a:stretch>
              <a:fillRect b="-481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284" name="Google Shape;284;p26"/>
          <p:cNvSpPr/>
          <p:nvPr/>
        </p:nvSpPr>
        <p:spPr>
          <a:xfrm>
            <a:off x="10243127" y="2978728"/>
            <a:ext cx="1422400" cy="508000"/>
          </a:xfrm>
          <a:prstGeom prst="rect">
            <a:avLst/>
          </a:prstGeom>
          <a:blipFill rotWithShape="1">
            <a:blip r:embed="rId4">
              <a:alphaModFix/>
            </a:blip>
            <a:stretch>
              <a:fillRect b="-361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cxnSp>
        <p:nvCxnSpPr>
          <p:cNvPr id="285" name="Google Shape;285;p26"/>
          <p:cNvCxnSpPr/>
          <p:nvPr/>
        </p:nvCxnSpPr>
        <p:spPr>
          <a:xfrm flipH="1" rot="10800000">
            <a:off x="5689600" y="4343400"/>
            <a:ext cx="161925" cy="160337"/>
          </a:xfrm>
          <a:prstGeom prst="straightConnector1">
            <a:avLst/>
          </a:prstGeom>
          <a:noFill/>
          <a:ln cap="flat" cmpd="sng" w="9525">
            <a:solidFill>
              <a:schemeClr val="lt1"/>
            </a:solidFill>
            <a:prstDash val="solid"/>
            <a:miter lim="800000"/>
            <a:headEnd len="med" w="med" type="none"/>
            <a:tailEnd len="med" w="med" type="none"/>
          </a:ln>
        </p:spPr>
      </p:cxnSp>
      <p:cxnSp>
        <p:nvCxnSpPr>
          <p:cNvPr id="286" name="Google Shape;286;p26"/>
          <p:cNvCxnSpPr/>
          <p:nvPr/>
        </p:nvCxnSpPr>
        <p:spPr>
          <a:xfrm flipH="1" rot="10800000">
            <a:off x="10871200" y="3124200"/>
            <a:ext cx="161925" cy="160337"/>
          </a:xfrm>
          <a:prstGeom prst="straightConnector1">
            <a:avLst/>
          </a:prstGeom>
          <a:noFill/>
          <a:ln cap="flat" cmpd="sng" w="9525">
            <a:solidFill>
              <a:schemeClr val="lt1"/>
            </a:solidFill>
            <a:prstDash val="solid"/>
            <a:miter lim="800000"/>
            <a:headEnd len="med" w="med" type="none"/>
            <a:tailEnd len="med" w="med" type="none"/>
          </a:ln>
        </p:spPr>
      </p:cxnSp>
      <p:cxnSp>
        <p:nvCxnSpPr>
          <p:cNvPr id="287" name="Google Shape;287;p26"/>
          <p:cNvCxnSpPr/>
          <p:nvPr/>
        </p:nvCxnSpPr>
        <p:spPr>
          <a:xfrm flipH="1" rot="10800000">
            <a:off x="10871200" y="3733800"/>
            <a:ext cx="161925" cy="160337"/>
          </a:xfrm>
          <a:prstGeom prst="straightConnector1">
            <a:avLst/>
          </a:prstGeom>
          <a:noFill/>
          <a:ln cap="flat" cmpd="sng" w="9525">
            <a:solidFill>
              <a:schemeClr val="lt1"/>
            </a:solidFill>
            <a:prstDash val="solid"/>
            <a:miter lim="800000"/>
            <a:headEnd len="med" w="med" type="none"/>
            <a:tailEnd len="med" w="med" type="none"/>
          </a:ln>
        </p:spPr>
      </p:cxnSp>
      <p:cxnSp>
        <p:nvCxnSpPr>
          <p:cNvPr id="288" name="Google Shape;288;p26"/>
          <p:cNvCxnSpPr/>
          <p:nvPr/>
        </p:nvCxnSpPr>
        <p:spPr>
          <a:xfrm flipH="1" rot="10800000">
            <a:off x="10871200" y="4284662"/>
            <a:ext cx="161925" cy="160337"/>
          </a:xfrm>
          <a:prstGeom prst="straightConnector1">
            <a:avLst/>
          </a:prstGeom>
          <a:noFill/>
          <a:ln cap="flat" cmpd="sng" w="9525">
            <a:solidFill>
              <a:schemeClr val="lt1"/>
            </a:solidFill>
            <a:prstDash val="solid"/>
            <a:miter lim="800000"/>
            <a:headEnd len="med" w="med" type="none"/>
            <a:tailEnd len="med" w="med" type="none"/>
          </a:ln>
        </p:spPr>
      </p:cxnSp>
      <p:cxnSp>
        <p:nvCxnSpPr>
          <p:cNvPr id="289" name="Google Shape;289;p26"/>
          <p:cNvCxnSpPr/>
          <p:nvPr/>
        </p:nvCxnSpPr>
        <p:spPr>
          <a:xfrm>
            <a:off x="6461125" y="3255962"/>
            <a:ext cx="1158875" cy="477837"/>
          </a:xfrm>
          <a:prstGeom prst="straightConnector1">
            <a:avLst/>
          </a:prstGeom>
          <a:noFill/>
          <a:ln cap="flat" cmpd="sng" w="9525">
            <a:solidFill>
              <a:schemeClr val="accent2"/>
            </a:solidFill>
            <a:prstDash val="solid"/>
            <a:miter lim="800000"/>
            <a:headEnd len="med" w="med" type="none"/>
            <a:tailEnd len="med" w="med" type="none"/>
          </a:ln>
        </p:spPr>
      </p:cxnSp>
      <p:cxnSp>
        <p:nvCxnSpPr>
          <p:cNvPr id="290" name="Google Shape;290;p26"/>
          <p:cNvCxnSpPr/>
          <p:nvPr/>
        </p:nvCxnSpPr>
        <p:spPr>
          <a:xfrm flipH="1" rot="10800000">
            <a:off x="6461125" y="3733800"/>
            <a:ext cx="1158875" cy="61912"/>
          </a:xfrm>
          <a:prstGeom prst="straightConnector1">
            <a:avLst/>
          </a:prstGeom>
          <a:noFill/>
          <a:ln cap="flat" cmpd="sng" w="9525">
            <a:solidFill>
              <a:schemeClr val="accent2"/>
            </a:solidFill>
            <a:prstDash val="solid"/>
            <a:miter lim="800000"/>
            <a:headEnd len="med" w="med" type="none"/>
            <a:tailEnd len="med" w="med" type="none"/>
          </a:ln>
        </p:spPr>
      </p:cxnSp>
      <p:cxnSp>
        <p:nvCxnSpPr>
          <p:cNvPr id="291" name="Google Shape;291;p26"/>
          <p:cNvCxnSpPr/>
          <p:nvPr/>
        </p:nvCxnSpPr>
        <p:spPr>
          <a:xfrm flipH="1" rot="10800000">
            <a:off x="6461125" y="3765550"/>
            <a:ext cx="1158875" cy="1268412"/>
          </a:xfrm>
          <a:prstGeom prst="straightConnector1">
            <a:avLst/>
          </a:prstGeom>
          <a:noFill/>
          <a:ln cap="flat" cmpd="sng" w="9525">
            <a:solidFill>
              <a:schemeClr val="accent2"/>
            </a:solidFill>
            <a:prstDash val="solid"/>
            <a:miter lim="800000"/>
            <a:headEnd len="med" w="med" type="none"/>
            <a:tailEnd len="med" w="med" type="none"/>
          </a:ln>
        </p:spPr>
      </p:cxnSp>
      <p:cxnSp>
        <p:nvCxnSpPr>
          <p:cNvPr id="292" name="Google Shape;292;p26"/>
          <p:cNvCxnSpPr/>
          <p:nvPr/>
        </p:nvCxnSpPr>
        <p:spPr>
          <a:xfrm rot="10800000">
            <a:off x="8534400" y="3814762"/>
            <a:ext cx="1708150" cy="1219200"/>
          </a:xfrm>
          <a:prstGeom prst="straightConnector1">
            <a:avLst/>
          </a:prstGeom>
          <a:noFill/>
          <a:ln cap="flat" cmpd="sng" w="9525">
            <a:solidFill>
              <a:schemeClr val="accent2"/>
            </a:solidFill>
            <a:prstDash val="solid"/>
            <a:miter lim="800000"/>
            <a:headEnd len="med" w="med" type="none"/>
            <a:tailEnd len="med" w="med" type="none"/>
          </a:ln>
        </p:spPr>
      </p:cxnSp>
      <p:sp>
        <p:nvSpPr>
          <p:cNvPr id="293" name="Google Shape;293;p26"/>
          <p:cNvSpPr/>
          <p:nvPr/>
        </p:nvSpPr>
        <p:spPr>
          <a:xfrm>
            <a:off x="7153275" y="3048000"/>
            <a:ext cx="2235200" cy="1531937"/>
          </a:xfrm>
          <a:custGeom>
            <a:rect b="b" l="l" r="r" t="t"/>
            <a:pathLst>
              <a:path extrusionOk="0" h="43200" w="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extrusionOk="0" fill="none" h="43200" w="4320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B050"/>
          </a:solid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Đây là ước của 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2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2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2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85"/>
                                        </p:tgtEl>
                                        <p:attrNameLst>
                                          <p:attrName>ppt_y</p:attrName>
                                        </p:attrNameLst>
                                      </p:cBhvr>
                                      <p:tavLst>
                                        <p:tav fmla="" tm="0">
                                          <p:val>
                                            <p:strVal val="#ppt_y"/>
                                          </p:val>
                                        </p:tav>
                                        <p:tav fmla="" tm="100000">
                                          <p:val>
                                            <p:strVal val="#ppt_y+1"/>
                                          </p:val>
                                        </p:tav>
                                      </p:tavLst>
                                    </p:anim>
                                    <p:set>
                                      <p:cBhvr>
                                        <p:cTn dur="1" fill="hold">
                                          <p:stCondLst>
                                            <p:cond delay="500"/>
                                          </p:stCondLst>
                                        </p:cTn>
                                        <p:tgtEl>
                                          <p:spTgt spid="28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86"/>
                                        </p:tgtEl>
                                        <p:attrNameLst>
                                          <p:attrName>ppt_y</p:attrName>
                                        </p:attrNameLst>
                                      </p:cBhvr>
                                      <p:tavLst>
                                        <p:tav fmla="" tm="0">
                                          <p:val>
                                            <p:strVal val="#ppt_y"/>
                                          </p:val>
                                        </p:tav>
                                        <p:tav fmla="" tm="100000">
                                          <p:val>
                                            <p:strVal val="#ppt_y+1"/>
                                          </p:val>
                                        </p:tav>
                                      </p:tavLst>
                                    </p:anim>
                                    <p:set>
                                      <p:cBhvr>
                                        <p:cTn dur="1" fill="hold">
                                          <p:stCondLst>
                                            <p:cond delay="500"/>
                                          </p:stCondLst>
                                        </p:cTn>
                                        <p:tgtEl>
                                          <p:spTgt spid="28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87"/>
                                        </p:tgtEl>
                                        <p:attrNameLst>
                                          <p:attrName>ppt_y</p:attrName>
                                        </p:attrNameLst>
                                      </p:cBhvr>
                                      <p:tavLst>
                                        <p:tav fmla="" tm="0">
                                          <p:val>
                                            <p:strVal val="#ppt_y"/>
                                          </p:val>
                                        </p:tav>
                                        <p:tav fmla="" tm="100000">
                                          <p:val>
                                            <p:strVal val="#ppt_y+1"/>
                                          </p:val>
                                        </p:tav>
                                      </p:tavLst>
                                    </p:anim>
                                    <p:set>
                                      <p:cBhvr>
                                        <p:cTn dur="1" fill="hold">
                                          <p:stCondLst>
                                            <p:cond delay="500"/>
                                          </p:stCondLst>
                                        </p:cTn>
                                        <p:tgtEl>
                                          <p:spTgt spid="28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88"/>
                                        </p:tgtEl>
                                        <p:attrNameLst>
                                          <p:attrName>ppt_y</p:attrName>
                                        </p:attrNameLst>
                                      </p:cBhvr>
                                      <p:tavLst>
                                        <p:tav fmla="" tm="0">
                                          <p:val>
                                            <p:strVal val="#ppt_y"/>
                                          </p:val>
                                        </p:tav>
                                        <p:tav fmla="" tm="100000">
                                          <p:val>
                                            <p:strVal val="#ppt_y+1"/>
                                          </p:val>
                                        </p:tav>
                                      </p:tavLst>
                                    </p:anim>
                                    <p:set>
                                      <p:cBhvr>
                                        <p:cTn dur="1" fill="hold">
                                          <p:stCondLst>
                                            <p:cond delay="500"/>
                                          </p:stCondLst>
                                        </p:cTn>
                                        <p:tgtEl>
                                          <p:spTgt spid="28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89"/>
                                        </p:tgtEl>
                                        <p:attrNameLst>
                                          <p:attrName>ppt_y</p:attrName>
                                        </p:attrNameLst>
                                      </p:cBhvr>
                                      <p:tavLst>
                                        <p:tav fmla="" tm="0">
                                          <p:val>
                                            <p:strVal val="#ppt_y"/>
                                          </p:val>
                                        </p:tav>
                                        <p:tav fmla="" tm="100000">
                                          <p:val>
                                            <p:strVal val="#ppt_y+1"/>
                                          </p:val>
                                        </p:tav>
                                      </p:tavLst>
                                    </p:anim>
                                    <p:set>
                                      <p:cBhvr>
                                        <p:cTn dur="1" fill="hold">
                                          <p:stCondLst>
                                            <p:cond delay="500"/>
                                          </p:stCondLst>
                                        </p:cTn>
                                        <p:tgtEl>
                                          <p:spTgt spid="28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0"/>
                                        </p:tgtEl>
                                        <p:attrNameLst>
                                          <p:attrName>ppt_y</p:attrName>
                                        </p:attrNameLst>
                                      </p:cBhvr>
                                      <p:tavLst>
                                        <p:tav fmla="" tm="0">
                                          <p:val>
                                            <p:strVal val="#ppt_y"/>
                                          </p:val>
                                        </p:tav>
                                        <p:tav fmla="" tm="100000">
                                          <p:val>
                                            <p:strVal val="#ppt_y+1"/>
                                          </p:val>
                                        </p:tav>
                                      </p:tavLst>
                                    </p:anim>
                                    <p:set>
                                      <p:cBhvr>
                                        <p:cTn dur="1" fill="hold">
                                          <p:stCondLst>
                                            <p:cond delay="500"/>
                                          </p:stCondLst>
                                        </p:cTn>
                                        <p:tgtEl>
                                          <p:spTgt spid="29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1"/>
                                        </p:tgtEl>
                                        <p:attrNameLst>
                                          <p:attrName>ppt_y</p:attrName>
                                        </p:attrNameLst>
                                      </p:cBhvr>
                                      <p:tavLst>
                                        <p:tav fmla="" tm="0">
                                          <p:val>
                                            <p:strVal val="#ppt_y"/>
                                          </p:val>
                                        </p:tav>
                                        <p:tav fmla="" tm="100000">
                                          <p:val>
                                            <p:strVal val="#ppt_y+1"/>
                                          </p:val>
                                        </p:tav>
                                      </p:tavLst>
                                    </p:anim>
                                    <p:set>
                                      <p:cBhvr>
                                        <p:cTn dur="1" fill="hold">
                                          <p:stCondLst>
                                            <p:cond delay="500"/>
                                          </p:stCondLst>
                                        </p:cTn>
                                        <p:tgtEl>
                                          <p:spTgt spid="29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2"/>
                                        </p:tgtEl>
                                        <p:attrNameLst>
                                          <p:attrName>ppt_y</p:attrName>
                                        </p:attrNameLst>
                                      </p:cBhvr>
                                      <p:tavLst>
                                        <p:tav fmla="" tm="0">
                                          <p:val>
                                            <p:strVal val="#ppt_y"/>
                                          </p:val>
                                        </p:tav>
                                        <p:tav fmla="" tm="100000">
                                          <p:val>
                                            <p:strVal val="#ppt_y+1"/>
                                          </p:val>
                                        </p:tav>
                                      </p:tavLst>
                                    </p:anim>
                                    <p:set>
                                      <p:cBhvr>
                                        <p:cTn dur="1" fill="hold">
                                          <p:stCondLst>
                                            <p:cond delay="500"/>
                                          </p:stCondLst>
                                        </p:cTn>
                                        <p:tgtEl>
                                          <p:spTgt spid="29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3"/>
                                        </p:tgtEl>
                                        <p:attrNameLst>
                                          <p:attrName>ppt_y</p:attrName>
                                        </p:attrNameLst>
                                      </p:cBhvr>
                                      <p:tavLst>
                                        <p:tav fmla="" tm="0">
                                          <p:val>
                                            <p:strVal val="#ppt_y"/>
                                          </p:val>
                                        </p:tav>
                                        <p:tav fmla="" tm="100000">
                                          <p:val>
                                            <p:strVal val="#ppt_y+1"/>
                                          </p:val>
                                        </p:tav>
                                      </p:tavLst>
                                    </p:anim>
                                    <p:set>
                                      <p:cBhvr>
                                        <p:cTn dur="1" fill="hold">
                                          <p:stCondLst>
                                            <p:cond delay="500"/>
                                          </p:stCondLst>
                                        </p:cTn>
                                        <p:tgtEl>
                                          <p:spTgt spid="2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Google Shape;298;p27"/>
          <p:cNvSpPr txBox="1"/>
          <p:nvPr>
            <p:ph type="title"/>
          </p:nvPr>
        </p:nvSpPr>
        <p:spPr>
          <a:xfrm>
            <a:off x="609600" y="76200"/>
            <a:ext cx="10972800" cy="812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3. CÁCH TÌM BỘI </a:t>
            </a:r>
            <a:endParaRPr/>
          </a:p>
        </p:txBody>
      </p:sp>
      <p:sp>
        <p:nvSpPr>
          <p:cNvPr id="299" name="Google Shape;299;p27"/>
          <p:cNvSpPr txBox="1"/>
          <p:nvPr>
            <p:ph idx="1" type="body"/>
          </p:nvPr>
        </p:nvSpPr>
        <p:spPr>
          <a:xfrm>
            <a:off x="609600" y="787400"/>
            <a:ext cx="5956300" cy="96837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2700"/>
              <a:buFont typeface="Arial"/>
              <a:buNone/>
            </a:pPr>
            <a:r>
              <a:rPr b="0" i="0" lang="en-US" sz="2700" u="none">
                <a:solidFill>
                  <a:schemeClr val="lt1"/>
                </a:solidFill>
                <a:latin typeface="Times New Roman"/>
                <a:ea typeface="Times New Roman"/>
                <a:cs typeface="Times New Roman"/>
                <a:sym typeface="Times New Roman"/>
              </a:rPr>
              <a:t>Ví dụ 3: Tìm các bội  của 7 </a:t>
            </a:r>
            <a:endParaRPr/>
          </a:p>
          <a:p>
            <a:pPr indent="-57150" lvl="0" marL="228600" marR="0" rtl="0" algn="l">
              <a:lnSpc>
                <a:spcPct val="90000"/>
              </a:lnSpc>
              <a:spcBef>
                <a:spcPts val="1000"/>
              </a:spcBef>
              <a:spcAft>
                <a:spcPts val="0"/>
              </a:spcAft>
              <a:buClr>
                <a:schemeClr val="dk1"/>
              </a:buClr>
              <a:buSzPts val="2700"/>
              <a:buFont typeface="Arial"/>
              <a:buNone/>
            </a:pPr>
            <a:r>
              <a:t/>
            </a:r>
            <a:endParaRPr b="0" i="0" sz="2700" u="none">
              <a:solidFill>
                <a:schemeClr val="lt1"/>
              </a:solidFill>
              <a:latin typeface="Times New Roman"/>
              <a:ea typeface="Times New Roman"/>
              <a:cs typeface="Times New Roman"/>
              <a:sym typeface="Times New Roman"/>
            </a:endParaRPr>
          </a:p>
        </p:txBody>
      </p:sp>
      <p:sp>
        <p:nvSpPr>
          <p:cNvPr id="300" name="Google Shape;300;p27"/>
          <p:cNvSpPr txBox="1"/>
          <p:nvPr/>
        </p:nvSpPr>
        <p:spPr>
          <a:xfrm>
            <a:off x="755650" y="1498600"/>
            <a:ext cx="2222500" cy="60960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7 . 0 = 0</a:t>
            </a:r>
            <a:endParaRPr/>
          </a:p>
        </p:txBody>
      </p:sp>
      <p:sp>
        <p:nvSpPr>
          <p:cNvPr id="301" name="Google Shape;301;p27"/>
          <p:cNvSpPr txBox="1"/>
          <p:nvPr/>
        </p:nvSpPr>
        <p:spPr>
          <a:xfrm>
            <a:off x="755650" y="2209800"/>
            <a:ext cx="2163762" cy="60960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7 . 1 = 7</a:t>
            </a:r>
            <a:endParaRPr/>
          </a:p>
        </p:txBody>
      </p:sp>
      <p:sp>
        <p:nvSpPr>
          <p:cNvPr id="302" name="Google Shape;302;p27"/>
          <p:cNvSpPr txBox="1"/>
          <p:nvPr/>
        </p:nvSpPr>
        <p:spPr>
          <a:xfrm>
            <a:off x="755650" y="2836862"/>
            <a:ext cx="2139950" cy="60960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7 . 2 = 14</a:t>
            </a:r>
            <a:endParaRPr/>
          </a:p>
        </p:txBody>
      </p:sp>
      <p:sp>
        <p:nvSpPr>
          <p:cNvPr id="303" name="Google Shape;303;p27"/>
          <p:cNvSpPr txBox="1"/>
          <p:nvPr/>
        </p:nvSpPr>
        <p:spPr>
          <a:xfrm>
            <a:off x="809625" y="3446462"/>
            <a:ext cx="1951037" cy="61595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7 . 3 = 21</a:t>
            </a:r>
            <a:endParaRPr/>
          </a:p>
        </p:txBody>
      </p:sp>
      <p:sp>
        <p:nvSpPr>
          <p:cNvPr id="304" name="Google Shape;304;p27"/>
          <p:cNvSpPr txBox="1"/>
          <p:nvPr/>
        </p:nvSpPr>
        <p:spPr>
          <a:xfrm>
            <a:off x="841375" y="4062412"/>
            <a:ext cx="2224087" cy="61595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7 . 4 = 28</a:t>
            </a:r>
            <a:endParaRPr/>
          </a:p>
        </p:txBody>
      </p:sp>
      <p:sp>
        <p:nvSpPr>
          <p:cNvPr id="305" name="Google Shape;305;p27"/>
          <p:cNvSpPr txBox="1"/>
          <p:nvPr/>
        </p:nvSpPr>
        <p:spPr>
          <a:xfrm>
            <a:off x="812800" y="4678362"/>
            <a:ext cx="2224087" cy="61595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accent2"/>
              </a:buClr>
              <a:buSzPts val="3200"/>
              <a:buFont typeface="Times New Roman"/>
              <a:buNone/>
            </a:pPr>
            <a:r>
              <a:rPr b="1" i="0" lang="en-US" sz="3200" u="none">
                <a:solidFill>
                  <a:schemeClr val="accent2"/>
                </a:solidFill>
                <a:latin typeface="Times New Roman"/>
                <a:ea typeface="Times New Roman"/>
                <a:cs typeface="Times New Roman"/>
                <a:sym typeface="Times New Roman"/>
              </a:rPr>
              <a:t>7 . ... = ...</a:t>
            </a:r>
            <a:endParaRPr/>
          </a:p>
        </p:txBody>
      </p:sp>
      <p:cxnSp>
        <p:nvCxnSpPr>
          <p:cNvPr id="306" name="Google Shape;306;p27"/>
          <p:cNvCxnSpPr/>
          <p:nvPr/>
        </p:nvCxnSpPr>
        <p:spPr>
          <a:xfrm>
            <a:off x="2438400" y="1943100"/>
            <a:ext cx="2235200" cy="1143000"/>
          </a:xfrm>
          <a:prstGeom prst="straightConnector1">
            <a:avLst/>
          </a:prstGeom>
          <a:noFill/>
          <a:ln cap="flat" cmpd="sng" w="9525">
            <a:solidFill>
              <a:srgbClr val="FF0000"/>
            </a:solidFill>
            <a:prstDash val="solid"/>
            <a:miter lim="800000"/>
            <a:headEnd len="med" w="med" type="none"/>
            <a:tailEnd len="med" w="med" type="none"/>
          </a:ln>
        </p:spPr>
      </p:cxnSp>
      <p:cxnSp>
        <p:nvCxnSpPr>
          <p:cNvPr id="307" name="Google Shape;307;p27"/>
          <p:cNvCxnSpPr/>
          <p:nvPr/>
        </p:nvCxnSpPr>
        <p:spPr>
          <a:xfrm>
            <a:off x="2438400" y="2438400"/>
            <a:ext cx="2235200" cy="685800"/>
          </a:xfrm>
          <a:prstGeom prst="straightConnector1">
            <a:avLst/>
          </a:prstGeom>
          <a:noFill/>
          <a:ln cap="flat" cmpd="sng" w="9525">
            <a:solidFill>
              <a:srgbClr val="FF0000"/>
            </a:solidFill>
            <a:prstDash val="solid"/>
            <a:miter lim="800000"/>
            <a:headEnd len="med" w="med" type="none"/>
            <a:tailEnd len="med" w="med" type="none"/>
          </a:ln>
        </p:spPr>
      </p:cxnSp>
      <p:cxnSp>
        <p:nvCxnSpPr>
          <p:cNvPr id="308" name="Google Shape;308;p27"/>
          <p:cNvCxnSpPr/>
          <p:nvPr/>
        </p:nvCxnSpPr>
        <p:spPr>
          <a:xfrm>
            <a:off x="2789237" y="3024187"/>
            <a:ext cx="1828800" cy="152400"/>
          </a:xfrm>
          <a:prstGeom prst="straightConnector1">
            <a:avLst/>
          </a:prstGeom>
          <a:noFill/>
          <a:ln cap="flat" cmpd="sng" w="9525">
            <a:solidFill>
              <a:srgbClr val="FF0000"/>
            </a:solidFill>
            <a:prstDash val="solid"/>
            <a:miter lim="800000"/>
            <a:headEnd len="med" w="med" type="none"/>
            <a:tailEnd len="med" w="med" type="none"/>
          </a:ln>
        </p:spPr>
      </p:cxnSp>
      <p:cxnSp>
        <p:nvCxnSpPr>
          <p:cNvPr id="309" name="Google Shape;309;p27"/>
          <p:cNvCxnSpPr/>
          <p:nvPr/>
        </p:nvCxnSpPr>
        <p:spPr>
          <a:xfrm flipH="1" rot="10800000">
            <a:off x="2806700" y="3176587"/>
            <a:ext cx="1828800" cy="304800"/>
          </a:xfrm>
          <a:prstGeom prst="straightConnector1">
            <a:avLst/>
          </a:prstGeom>
          <a:noFill/>
          <a:ln cap="flat" cmpd="sng" w="9525">
            <a:solidFill>
              <a:srgbClr val="FF0000"/>
            </a:solidFill>
            <a:prstDash val="solid"/>
            <a:miter lim="800000"/>
            <a:headEnd len="med" w="med" type="none"/>
            <a:tailEnd len="med" w="med" type="none"/>
          </a:ln>
        </p:spPr>
      </p:cxnSp>
      <p:cxnSp>
        <p:nvCxnSpPr>
          <p:cNvPr id="310" name="Google Shape;310;p27"/>
          <p:cNvCxnSpPr/>
          <p:nvPr/>
        </p:nvCxnSpPr>
        <p:spPr>
          <a:xfrm flipH="1" rot="10800000">
            <a:off x="2827337" y="3230562"/>
            <a:ext cx="1828800" cy="762000"/>
          </a:xfrm>
          <a:prstGeom prst="straightConnector1">
            <a:avLst/>
          </a:prstGeom>
          <a:noFill/>
          <a:ln cap="flat" cmpd="sng" w="9525">
            <a:solidFill>
              <a:srgbClr val="FF0000"/>
            </a:solidFill>
            <a:prstDash val="solid"/>
            <a:miter lim="800000"/>
            <a:headEnd len="med" w="med" type="none"/>
            <a:tailEnd len="med" w="med" type="none"/>
          </a:ln>
        </p:spPr>
      </p:cxnSp>
      <p:sp>
        <p:nvSpPr>
          <p:cNvPr id="311" name="Google Shape;311;p27"/>
          <p:cNvSpPr/>
          <p:nvPr/>
        </p:nvSpPr>
        <p:spPr>
          <a:xfrm>
            <a:off x="4433887" y="2027237"/>
            <a:ext cx="4264025" cy="1993900"/>
          </a:xfrm>
          <a:prstGeom prst="star32">
            <a:avLst>
              <a:gd fmla="val 1080" name="adj"/>
            </a:avLst>
          </a:prstGeom>
          <a:solidFill>
            <a:srgbClr val="99FF33"/>
          </a:solidFill>
          <a:ln cap="flat" cmpd="sng" w="9525">
            <a:solidFill>
              <a:srgbClr val="993366"/>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4300"/>
              <a:buFont typeface="Times New Roman"/>
              <a:buNone/>
            </a:pPr>
            <a:r>
              <a:rPr b="1" i="0" lang="en-US" sz="4300" u="none">
                <a:solidFill>
                  <a:schemeClr val="dk1"/>
                </a:solidFill>
                <a:latin typeface="Times New Roman"/>
                <a:ea typeface="Times New Roman"/>
                <a:cs typeface="Times New Roman"/>
                <a:sym typeface="Times New Roman"/>
              </a:rPr>
              <a:t> </a:t>
            </a:r>
            <a:r>
              <a:rPr b="1" i="0" lang="en-US" sz="3200" u="none">
                <a:solidFill>
                  <a:schemeClr val="dk1"/>
                </a:solidFill>
                <a:latin typeface="Times New Roman"/>
                <a:ea typeface="Times New Roman"/>
                <a:cs typeface="Times New Roman"/>
                <a:sym typeface="Times New Roman"/>
              </a:rPr>
              <a:t>Đây là các bội của 7 </a:t>
            </a:r>
            <a:endParaRPr/>
          </a:p>
        </p:txBody>
      </p:sp>
      <p:sp>
        <p:nvSpPr>
          <p:cNvPr id="312" name="Google Shape;312;p27"/>
          <p:cNvSpPr/>
          <p:nvPr/>
        </p:nvSpPr>
        <p:spPr>
          <a:xfrm>
            <a:off x="3962400" y="4699000"/>
            <a:ext cx="7924800" cy="2033587"/>
          </a:xfrm>
          <a:custGeom>
            <a:rect b="b" l="l" r="r" t="t"/>
            <a:pathLst>
              <a:path extrusionOk="0" h="21600" w="21600">
                <a:moveTo>
                  <a:pt x="1950" y="7185"/>
                </a:moveTo>
                <a:cubicBezTo>
                  <a:pt x="854" y="7337"/>
                  <a:pt x="-1" y="8603"/>
                  <a:pt x="-1" y="10142"/>
                </a:cubicBezTo>
                <a:cubicBezTo>
                  <a:pt x="-1" y="11236"/>
                  <a:pt x="431" y="12192"/>
                  <a:pt x="1074" y="12708"/>
                </a:cubicBezTo>
                <a:cubicBezTo>
                  <a:pt x="709" y="13237"/>
                  <a:pt x="486" y="13948"/>
                  <a:pt x="486" y="14730"/>
                </a:cubicBezTo>
                <a:cubicBezTo>
                  <a:pt x="486" y="16364"/>
                  <a:pt x="1462" y="17689"/>
                  <a:pt x="2666" y="17689"/>
                </a:cubicBezTo>
                <a:cubicBezTo>
                  <a:pt x="2752" y="17689"/>
                  <a:pt x="2837" y="17682"/>
                  <a:pt x="2921" y="17669"/>
                </a:cubicBezTo>
                <a:cubicBezTo>
                  <a:pt x="3587" y="19254"/>
                  <a:pt x="4837" y="20320"/>
                  <a:pt x="6270" y="20320"/>
                </a:cubicBezTo>
                <a:cubicBezTo>
                  <a:pt x="6998" y="20320"/>
                  <a:pt x="7678" y="20045"/>
                  <a:pt x="8259" y="19567"/>
                </a:cubicBezTo>
                <a:cubicBezTo>
                  <a:pt x="8865" y="20802"/>
                  <a:pt x="9896" y="21614"/>
                  <a:pt x="11066" y="21614"/>
                </a:cubicBezTo>
                <a:cubicBezTo>
                  <a:pt x="12590" y="21614"/>
                  <a:pt x="13878" y="20236"/>
                  <a:pt x="14298" y="18343"/>
                </a:cubicBezTo>
                <a:cubicBezTo>
                  <a:pt x="14741" y="18721"/>
                  <a:pt x="15266" y="18939"/>
                  <a:pt x="15829" y="18939"/>
                </a:cubicBezTo>
                <a:cubicBezTo>
                  <a:pt x="17419" y="18939"/>
                  <a:pt x="18709" y="17195"/>
                  <a:pt x="18722" y="15037"/>
                </a:cubicBezTo>
                <a:cubicBezTo>
                  <a:pt x="20367" y="14720"/>
                  <a:pt x="21630" y="12798"/>
                  <a:pt x="21630" y="10474"/>
                </a:cubicBezTo>
                <a:cubicBezTo>
                  <a:pt x="21630" y="9417"/>
                  <a:pt x="21369" y="8443"/>
                  <a:pt x="20929" y="7666"/>
                </a:cubicBezTo>
                <a:cubicBezTo>
                  <a:pt x="21068" y="7226"/>
                  <a:pt x="21145" y="6741"/>
                  <a:pt x="21145" y="6232"/>
                </a:cubicBezTo>
                <a:cubicBezTo>
                  <a:pt x="21145" y="4555"/>
                  <a:pt x="20312" y="3142"/>
                  <a:pt x="19180" y="2722"/>
                </a:cubicBezTo>
                <a:cubicBezTo>
                  <a:pt x="18976" y="1178"/>
                  <a:pt x="17983" y="8"/>
                  <a:pt x="16789" y="8"/>
                </a:cubicBezTo>
                <a:cubicBezTo>
                  <a:pt x="16046" y="8"/>
                  <a:pt x="15382" y="460"/>
                  <a:pt x="14936" y="1173"/>
                </a:cubicBezTo>
                <a:cubicBezTo>
                  <a:pt x="14537" y="461"/>
                  <a:pt x="13908" y="2"/>
                  <a:pt x="13200" y="2"/>
                </a:cubicBezTo>
                <a:cubicBezTo>
                  <a:pt x="12345" y="2"/>
                  <a:pt x="11604" y="672"/>
                  <a:pt x="11246" y="1647"/>
                </a:cubicBezTo>
                <a:cubicBezTo>
                  <a:pt x="10765" y="1001"/>
                  <a:pt x="10104" y="602"/>
                  <a:pt x="9375" y="602"/>
                </a:cubicBezTo>
                <a:cubicBezTo>
                  <a:pt x="8354" y="602"/>
                  <a:pt x="7468" y="1383"/>
                  <a:pt x="7019" y="2531"/>
                </a:cubicBezTo>
                <a:cubicBezTo>
                  <a:pt x="6519" y="2130"/>
                  <a:pt x="5935" y="1900"/>
                  <a:pt x="5312" y="1900"/>
                </a:cubicBezTo>
                <a:cubicBezTo>
                  <a:pt x="3447" y="1900"/>
                  <a:pt x="1935" y="3957"/>
                  <a:pt x="1935" y="6495"/>
                </a:cubicBezTo>
                <a:cubicBezTo>
                  <a:pt x="1935" y="6706"/>
                  <a:pt x="1945" y="6913"/>
                  <a:pt x="1966" y="7117"/>
                </a:cubicBezTo>
                <a:lnTo>
                  <a:pt x="1950" y="7185"/>
                </a:lnTo>
                <a:close/>
              </a:path>
              <a:path extrusionOk="0" fill="none" h="21600" w="21600">
                <a:moveTo>
                  <a:pt x="1080" y="12690"/>
                </a:moveTo>
                <a:cubicBezTo>
                  <a:pt x="1402" y="12949"/>
                  <a:pt x="1778" y="13097"/>
                  <a:pt x="2178" y="13097"/>
                </a:cubicBezTo>
                <a:cubicBezTo>
                  <a:pt x="2235" y="13097"/>
                  <a:pt x="2292" y="13094"/>
                  <a:pt x="2348" y="13088"/>
                </a:cubicBezTo>
              </a:path>
              <a:path extrusionOk="0" fill="none" h="21600" w="21600">
                <a:moveTo>
                  <a:pt x="2910" y="17640"/>
                </a:moveTo>
                <a:cubicBezTo>
                  <a:pt x="3105" y="17609"/>
                  <a:pt x="3290" y="17544"/>
                  <a:pt x="3465" y="17450"/>
                </a:cubicBezTo>
              </a:path>
              <a:path extrusionOk="0" fill="none" h="21600" w="21600">
                <a:moveTo>
                  <a:pt x="7905" y="18675"/>
                </a:moveTo>
                <a:cubicBezTo>
                  <a:pt x="7993" y="18984"/>
                  <a:pt x="8105" y="19275"/>
                  <a:pt x="8238" y="19546"/>
                </a:cubicBezTo>
              </a:path>
              <a:path extrusionOk="0" fill="none" h="21600" w="21600">
                <a:moveTo>
                  <a:pt x="14280" y="18330"/>
                </a:moveTo>
                <a:cubicBezTo>
                  <a:pt x="14349" y="18025"/>
                  <a:pt x="14394" y="17705"/>
                  <a:pt x="14414" y="17375"/>
                </a:cubicBezTo>
              </a:path>
              <a:path extrusionOk="0" fill="none" h="21600" w="21600">
                <a:moveTo>
                  <a:pt x="18690" y="15045"/>
                </a:moveTo>
                <a:cubicBezTo>
                  <a:pt x="18690" y="15034"/>
                  <a:pt x="18690" y="15024"/>
                  <a:pt x="18690" y="15013"/>
                </a:cubicBezTo>
                <a:cubicBezTo>
                  <a:pt x="18690" y="13459"/>
                  <a:pt x="18027" y="12115"/>
                  <a:pt x="17065" y="11476"/>
                </a:cubicBezTo>
              </a:path>
              <a:path extrusionOk="0" fill="none" h="21600" w="21600">
                <a:moveTo>
                  <a:pt x="20175" y="9015"/>
                </a:moveTo>
                <a:cubicBezTo>
                  <a:pt x="20486" y="8654"/>
                  <a:pt x="20736" y="8197"/>
                  <a:pt x="20900" y="7678"/>
                </a:cubicBezTo>
              </a:path>
              <a:path extrusionOk="0" fill="none" h="21600" w="21600">
                <a:moveTo>
                  <a:pt x="19200" y="3345"/>
                </a:moveTo>
                <a:cubicBezTo>
                  <a:pt x="19200" y="3329"/>
                  <a:pt x="19200" y="3313"/>
                  <a:pt x="19200" y="3297"/>
                </a:cubicBezTo>
                <a:cubicBezTo>
                  <a:pt x="19200" y="3097"/>
                  <a:pt x="19187" y="2901"/>
                  <a:pt x="19162" y="2711"/>
                </a:cubicBezTo>
              </a:path>
              <a:path extrusionOk="0" fill="none" h="21600" w="21600">
                <a:moveTo>
                  <a:pt x="14910" y="1170"/>
                </a:moveTo>
                <a:cubicBezTo>
                  <a:pt x="14759" y="1412"/>
                  <a:pt x="14634" y="1683"/>
                  <a:pt x="14539" y="1976"/>
                </a:cubicBezTo>
              </a:path>
              <a:path extrusionOk="0" fill="none" h="21600" w="21600">
                <a:moveTo>
                  <a:pt x="11250" y="1665"/>
                </a:moveTo>
                <a:cubicBezTo>
                  <a:pt x="11169" y="1882"/>
                  <a:pt x="11108" y="2115"/>
                  <a:pt x="11069" y="2360"/>
                </a:cubicBezTo>
              </a:path>
              <a:path extrusionOk="0" fill="none" h="21600" w="21600">
                <a:moveTo>
                  <a:pt x="7650" y="3270"/>
                </a:moveTo>
                <a:cubicBezTo>
                  <a:pt x="7455" y="3011"/>
                  <a:pt x="7237" y="2784"/>
                  <a:pt x="7001" y="2595"/>
                </a:cubicBezTo>
              </a:path>
              <a:path extrusionOk="0" fill="none" h="21600" w="21600">
                <a:moveTo>
                  <a:pt x="1950" y="7185"/>
                </a:moveTo>
                <a:cubicBezTo>
                  <a:pt x="1974" y="7430"/>
                  <a:pt x="2012" y="7667"/>
                  <a:pt x="2063" y="7896"/>
                </a:cubicBezTo>
              </a:path>
            </a:pathLst>
          </a:custGeom>
          <a:solidFill>
            <a:srgbClr val="FFFF00"/>
          </a:solidFill>
          <a:ln cap="flat" cmpd="sng" w="9525">
            <a:solidFill>
              <a:srgbClr val="000000"/>
            </a:solidFill>
            <a:prstDash val="solid"/>
            <a:miter lim="800000"/>
            <a:headEnd len="sm" w="sm" type="none"/>
            <a:tailEnd len="sm" w="sm" type="none"/>
          </a:ln>
          <a:effectLst>
            <a:outerShdw blurRad="63500" dir="2700000" dist="107763">
              <a:srgbClr val="808080"/>
            </a:outerShdw>
          </a:effectLst>
        </p:spPr>
        <p:txBody>
          <a:bodyPr anchorCtr="1" anchor="ctr"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Muốn tìm các bội của một số khác 0 ta làm như thế nào?</a:t>
            </a:r>
            <a:endParaRPr/>
          </a:p>
        </p:txBody>
      </p:sp>
      <p:pic>
        <p:nvPicPr>
          <p:cNvPr descr="ag00218_" id="313" name="Google Shape;313;p27"/>
          <p:cNvPicPr preferRelativeResize="0"/>
          <p:nvPr/>
        </p:nvPicPr>
        <p:blipFill rotWithShape="1">
          <a:blip r:embed="rId4">
            <a:alphaModFix/>
          </a:blip>
          <a:srcRect b="0" l="0" r="0" t="0"/>
          <a:stretch/>
        </p:blipFill>
        <p:spPr>
          <a:xfrm rot="-1800000">
            <a:off x="784225" y="688975"/>
            <a:ext cx="579437" cy="606425"/>
          </a:xfrm>
          <a:prstGeom prst="rect">
            <a:avLst/>
          </a:prstGeom>
          <a:noFill/>
          <a:ln>
            <a:noFill/>
          </a:ln>
        </p:spPr>
      </p:pic>
      <p:sp>
        <p:nvSpPr>
          <p:cNvPr id="314" name="Google Shape;314;p27"/>
          <p:cNvSpPr txBox="1"/>
          <p:nvPr/>
        </p:nvSpPr>
        <p:spPr>
          <a:xfrm>
            <a:off x="1471612" y="661987"/>
            <a:ext cx="2473325" cy="614362"/>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 Quy tắc:</a:t>
            </a:r>
            <a:endParaRPr/>
          </a:p>
        </p:txBody>
      </p:sp>
      <p:sp>
        <p:nvSpPr>
          <p:cNvPr id="315" name="Google Shape;315;p27"/>
          <p:cNvSpPr txBox="1"/>
          <p:nvPr/>
        </p:nvSpPr>
        <p:spPr>
          <a:xfrm>
            <a:off x="406400" y="1249362"/>
            <a:ext cx="11277600" cy="1108075"/>
          </a:xfrm>
          <a:prstGeom prst="rect">
            <a:avLst/>
          </a:prstGeom>
          <a:noFill/>
          <a:ln cap="flat" cmpd="sng" w="9525">
            <a:solidFill>
              <a:srgbClr val="FFFF00"/>
            </a:solidFill>
            <a:prstDash val="solid"/>
            <a:miter lim="800000"/>
            <a:headEnd len="sm" w="sm" type="none"/>
            <a:tailEnd len="sm" w="sm" type="none"/>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chemeClr val="lt1"/>
              </a:buClr>
              <a:buSzPts val="3200"/>
              <a:buFont typeface="Times New Roman"/>
              <a:buNone/>
            </a:pPr>
            <a:r>
              <a:rPr b="1" i="0" lang="en-US" sz="3200" u="none">
                <a:solidFill>
                  <a:schemeClr val="lt1"/>
                </a:solidFill>
                <a:latin typeface="Times New Roman"/>
                <a:ea typeface="Times New Roman"/>
                <a:cs typeface="Times New Roman"/>
                <a:sym typeface="Times New Roman"/>
              </a:rPr>
              <a:t>     Muốn tìm các bội của số tự nhiên a khác 0, ta có thể </a:t>
            </a:r>
            <a:r>
              <a:rPr b="1" i="0" lang="en-US" sz="3200" u="none">
                <a:solidFill>
                  <a:srgbClr val="FFFF00"/>
                </a:solidFill>
                <a:latin typeface="Times New Roman"/>
                <a:ea typeface="Times New Roman"/>
                <a:cs typeface="Times New Roman"/>
                <a:sym typeface="Times New Roman"/>
              </a:rPr>
              <a:t>nhân a lần lượt với 0 ; 1 ; 2 ; 3 …</a:t>
            </a:r>
            <a:endParaRPr/>
          </a:p>
        </p:txBody>
      </p:sp>
      <p:sp>
        <p:nvSpPr>
          <p:cNvPr id="316" name="Google Shape;316;p27"/>
          <p:cNvSpPr/>
          <p:nvPr/>
        </p:nvSpPr>
        <p:spPr>
          <a:xfrm>
            <a:off x="671754" y="2616201"/>
            <a:ext cx="11012247" cy="4116172"/>
          </a:xfrm>
          <a:prstGeom prst="rect">
            <a:avLst/>
          </a:prstGeom>
          <a:blipFill rotWithShape="1">
            <a:blip r:embed="rId5">
              <a:alphaModFix/>
            </a:blip>
            <a:stretch>
              <a:fillRect b="-5035" l="-717" r="0" t="-236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2"/>
                                        </p:tgtEl>
                                      </p:cBhvr>
                                    </p:animEffect>
                                    <p:set>
                                      <p:cBhvr>
                                        <p:cTn dur="1" fill="hold">
                                          <p:stCondLst>
                                            <p:cond delay="500"/>
                                          </p:stCondLst>
                                        </p:cTn>
                                        <p:tgtEl>
                                          <p:spTgt spid="3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99"/>
                                        </p:tgtEl>
                                        <p:attrNameLst>
                                          <p:attrName>ppt_y</p:attrName>
                                        </p:attrNameLst>
                                      </p:cBhvr>
                                      <p:tavLst>
                                        <p:tav fmla="" tm="0">
                                          <p:val>
                                            <p:strVal val="#ppt_y"/>
                                          </p:val>
                                        </p:tav>
                                        <p:tav fmla="" tm="100000">
                                          <p:val>
                                            <p:strVal val="#ppt_y+1"/>
                                          </p:val>
                                        </p:tav>
                                      </p:tavLst>
                                    </p:anim>
                                    <p:set>
                                      <p:cBhvr>
                                        <p:cTn dur="1" fill="hold">
                                          <p:stCondLst>
                                            <p:cond delay="500"/>
                                          </p:stCondLst>
                                        </p:cTn>
                                        <p:tgtEl>
                                          <p:spTgt spid="29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0"/>
                                        </p:tgtEl>
                                        <p:attrNameLst>
                                          <p:attrName>ppt_y</p:attrName>
                                        </p:attrNameLst>
                                      </p:cBhvr>
                                      <p:tavLst>
                                        <p:tav fmla="" tm="0">
                                          <p:val>
                                            <p:strVal val="#ppt_y"/>
                                          </p:val>
                                        </p:tav>
                                        <p:tav fmla="" tm="100000">
                                          <p:val>
                                            <p:strVal val="#ppt_y+1"/>
                                          </p:val>
                                        </p:tav>
                                      </p:tavLst>
                                    </p:anim>
                                    <p:set>
                                      <p:cBhvr>
                                        <p:cTn dur="1" fill="hold">
                                          <p:stCondLst>
                                            <p:cond delay="500"/>
                                          </p:stCondLst>
                                        </p:cTn>
                                        <p:tgtEl>
                                          <p:spTgt spid="30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1"/>
                                        </p:tgtEl>
                                        <p:attrNameLst>
                                          <p:attrName>ppt_y</p:attrName>
                                        </p:attrNameLst>
                                      </p:cBhvr>
                                      <p:tavLst>
                                        <p:tav fmla="" tm="0">
                                          <p:val>
                                            <p:strVal val="#ppt_y"/>
                                          </p:val>
                                        </p:tav>
                                        <p:tav fmla="" tm="100000">
                                          <p:val>
                                            <p:strVal val="#ppt_y+1"/>
                                          </p:val>
                                        </p:tav>
                                      </p:tavLst>
                                    </p:anim>
                                    <p:set>
                                      <p:cBhvr>
                                        <p:cTn dur="1" fill="hold">
                                          <p:stCondLst>
                                            <p:cond delay="500"/>
                                          </p:stCondLst>
                                        </p:cTn>
                                        <p:tgtEl>
                                          <p:spTgt spid="30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2"/>
                                        </p:tgtEl>
                                        <p:attrNameLst>
                                          <p:attrName>ppt_y</p:attrName>
                                        </p:attrNameLst>
                                      </p:cBhvr>
                                      <p:tavLst>
                                        <p:tav fmla="" tm="0">
                                          <p:val>
                                            <p:strVal val="#ppt_y"/>
                                          </p:val>
                                        </p:tav>
                                        <p:tav fmla="" tm="100000">
                                          <p:val>
                                            <p:strVal val="#ppt_y+1"/>
                                          </p:val>
                                        </p:tav>
                                      </p:tavLst>
                                    </p:anim>
                                    <p:set>
                                      <p:cBhvr>
                                        <p:cTn dur="1" fill="hold">
                                          <p:stCondLst>
                                            <p:cond delay="500"/>
                                          </p:stCondLst>
                                        </p:cTn>
                                        <p:tgtEl>
                                          <p:spTgt spid="30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3"/>
                                        </p:tgtEl>
                                        <p:attrNameLst>
                                          <p:attrName>ppt_y</p:attrName>
                                        </p:attrNameLst>
                                      </p:cBhvr>
                                      <p:tavLst>
                                        <p:tav fmla="" tm="0">
                                          <p:val>
                                            <p:strVal val="#ppt_y"/>
                                          </p:val>
                                        </p:tav>
                                        <p:tav fmla="" tm="100000">
                                          <p:val>
                                            <p:strVal val="#ppt_y+1"/>
                                          </p:val>
                                        </p:tav>
                                      </p:tavLst>
                                    </p:anim>
                                    <p:set>
                                      <p:cBhvr>
                                        <p:cTn dur="1" fill="hold">
                                          <p:stCondLst>
                                            <p:cond delay="500"/>
                                          </p:stCondLst>
                                        </p:cTn>
                                        <p:tgtEl>
                                          <p:spTgt spid="30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4"/>
                                        </p:tgtEl>
                                        <p:attrNameLst>
                                          <p:attrName>ppt_y</p:attrName>
                                        </p:attrNameLst>
                                      </p:cBhvr>
                                      <p:tavLst>
                                        <p:tav fmla="" tm="0">
                                          <p:val>
                                            <p:strVal val="#ppt_y"/>
                                          </p:val>
                                        </p:tav>
                                        <p:tav fmla="" tm="100000">
                                          <p:val>
                                            <p:strVal val="#ppt_y+1"/>
                                          </p:val>
                                        </p:tav>
                                      </p:tavLst>
                                    </p:anim>
                                    <p:set>
                                      <p:cBhvr>
                                        <p:cTn dur="1" fill="hold">
                                          <p:stCondLst>
                                            <p:cond delay="500"/>
                                          </p:stCondLst>
                                        </p:cTn>
                                        <p:tgtEl>
                                          <p:spTgt spid="30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5"/>
                                        </p:tgtEl>
                                        <p:attrNameLst>
                                          <p:attrName>ppt_y</p:attrName>
                                        </p:attrNameLst>
                                      </p:cBhvr>
                                      <p:tavLst>
                                        <p:tav fmla="" tm="0">
                                          <p:val>
                                            <p:strVal val="#ppt_y"/>
                                          </p:val>
                                        </p:tav>
                                        <p:tav fmla="" tm="100000">
                                          <p:val>
                                            <p:strVal val="#ppt_y+1"/>
                                          </p:val>
                                        </p:tav>
                                      </p:tavLst>
                                    </p:anim>
                                    <p:set>
                                      <p:cBhvr>
                                        <p:cTn dur="1" fill="hold">
                                          <p:stCondLst>
                                            <p:cond delay="500"/>
                                          </p:stCondLst>
                                        </p:cTn>
                                        <p:tgtEl>
                                          <p:spTgt spid="30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6"/>
                                        </p:tgtEl>
                                        <p:attrNameLst>
                                          <p:attrName>ppt_y</p:attrName>
                                        </p:attrNameLst>
                                      </p:cBhvr>
                                      <p:tavLst>
                                        <p:tav fmla="" tm="0">
                                          <p:val>
                                            <p:strVal val="#ppt_y"/>
                                          </p:val>
                                        </p:tav>
                                        <p:tav fmla="" tm="100000">
                                          <p:val>
                                            <p:strVal val="#ppt_y+1"/>
                                          </p:val>
                                        </p:tav>
                                      </p:tavLst>
                                    </p:anim>
                                    <p:set>
                                      <p:cBhvr>
                                        <p:cTn dur="1" fill="hold">
                                          <p:stCondLst>
                                            <p:cond delay="500"/>
                                          </p:stCondLst>
                                        </p:cTn>
                                        <p:tgtEl>
                                          <p:spTgt spid="30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7"/>
                                        </p:tgtEl>
                                        <p:attrNameLst>
                                          <p:attrName>ppt_y</p:attrName>
                                        </p:attrNameLst>
                                      </p:cBhvr>
                                      <p:tavLst>
                                        <p:tav fmla="" tm="0">
                                          <p:val>
                                            <p:strVal val="#ppt_y"/>
                                          </p:val>
                                        </p:tav>
                                        <p:tav fmla="" tm="100000">
                                          <p:val>
                                            <p:strVal val="#ppt_y+1"/>
                                          </p:val>
                                        </p:tav>
                                      </p:tavLst>
                                    </p:anim>
                                    <p:set>
                                      <p:cBhvr>
                                        <p:cTn dur="1" fill="hold">
                                          <p:stCondLst>
                                            <p:cond delay="500"/>
                                          </p:stCondLst>
                                        </p:cTn>
                                        <p:tgtEl>
                                          <p:spTgt spid="30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8"/>
                                        </p:tgtEl>
                                        <p:attrNameLst>
                                          <p:attrName>ppt_y</p:attrName>
                                        </p:attrNameLst>
                                      </p:cBhvr>
                                      <p:tavLst>
                                        <p:tav fmla="" tm="0">
                                          <p:val>
                                            <p:strVal val="#ppt_y"/>
                                          </p:val>
                                        </p:tav>
                                        <p:tav fmla="" tm="100000">
                                          <p:val>
                                            <p:strVal val="#ppt_y+1"/>
                                          </p:val>
                                        </p:tav>
                                      </p:tavLst>
                                    </p:anim>
                                    <p:set>
                                      <p:cBhvr>
                                        <p:cTn dur="1" fill="hold">
                                          <p:stCondLst>
                                            <p:cond delay="500"/>
                                          </p:stCondLst>
                                        </p:cTn>
                                        <p:tgtEl>
                                          <p:spTgt spid="30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9"/>
                                        </p:tgtEl>
                                        <p:attrNameLst>
                                          <p:attrName>ppt_y</p:attrName>
                                        </p:attrNameLst>
                                      </p:cBhvr>
                                      <p:tavLst>
                                        <p:tav fmla="" tm="0">
                                          <p:val>
                                            <p:strVal val="#ppt_y"/>
                                          </p:val>
                                        </p:tav>
                                        <p:tav fmla="" tm="100000">
                                          <p:val>
                                            <p:strVal val="#ppt_y+1"/>
                                          </p:val>
                                        </p:tav>
                                      </p:tavLst>
                                    </p:anim>
                                    <p:set>
                                      <p:cBhvr>
                                        <p:cTn dur="1" fill="hold">
                                          <p:stCondLst>
                                            <p:cond delay="500"/>
                                          </p:stCondLst>
                                        </p:cTn>
                                        <p:tgtEl>
                                          <p:spTgt spid="30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0"/>
                                        </p:tgtEl>
                                        <p:attrNameLst>
                                          <p:attrName>ppt_y</p:attrName>
                                        </p:attrNameLst>
                                      </p:cBhvr>
                                      <p:tavLst>
                                        <p:tav fmla="" tm="0">
                                          <p:val>
                                            <p:strVal val="#ppt_y"/>
                                          </p:val>
                                        </p:tav>
                                        <p:tav fmla="" tm="100000">
                                          <p:val>
                                            <p:strVal val="#ppt_y+1"/>
                                          </p:val>
                                        </p:tav>
                                      </p:tavLst>
                                    </p:anim>
                                    <p:set>
                                      <p:cBhvr>
                                        <p:cTn dur="1" fill="hold">
                                          <p:stCondLst>
                                            <p:cond delay="500"/>
                                          </p:stCondLst>
                                        </p:cTn>
                                        <p:tgtEl>
                                          <p:spTgt spid="31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1"/>
                                        </p:tgtEl>
                                        <p:attrNameLst>
                                          <p:attrName>ppt_y</p:attrName>
                                        </p:attrNameLst>
                                      </p:cBhvr>
                                      <p:tavLst>
                                        <p:tav fmla="" tm="0">
                                          <p:val>
                                            <p:strVal val="#ppt_y"/>
                                          </p:val>
                                        </p:tav>
                                        <p:tav fmla="" tm="100000">
                                          <p:val>
                                            <p:strVal val="#ppt_y+1"/>
                                          </p:val>
                                        </p:tav>
                                      </p:tavLst>
                                    </p:anim>
                                    <p:set>
                                      <p:cBhvr>
                                        <p:cTn dur="1" fill="hold">
                                          <p:stCondLst>
                                            <p:cond delay="500"/>
                                          </p:stCondLst>
                                        </p:cTn>
                                        <p:tgtEl>
                                          <p:spTgt spid="31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2"/>
                                        </p:tgtEl>
                                        <p:attrNameLst>
                                          <p:attrName>ppt_y</p:attrName>
                                        </p:attrNameLst>
                                      </p:cBhvr>
                                      <p:tavLst>
                                        <p:tav fmla="" tm="0">
                                          <p:val>
                                            <p:strVal val="#ppt_y"/>
                                          </p:val>
                                        </p:tav>
                                        <p:tav fmla="" tm="100000">
                                          <p:val>
                                            <p:strVal val="#ppt_y+1"/>
                                          </p:val>
                                        </p:tav>
                                      </p:tavLst>
                                    </p:anim>
                                    <p:set>
                                      <p:cBhvr>
                                        <p:cTn dur="1" fill="hold">
                                          <p:stCondLst>
                                            <p:cond delay="500"/>
                                          </p:stCondLst>
                                        </p:cTn>
                                        <p:tgtEl>
                                          <p:spTgt spid="31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2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0" name="Shape 320"/>
        <p:cNvGrpSpPr/>
        <p:nvPr/>
      </p:nvGrpSpPr>
      <p:grpSpPr>
        <a:xfrm>
          <a:off x="0" y="0"/>
          <a:ext cx="0" cy="0"/>
          <a:chOff x="0" y="0"/>
          <a:chExt cx="0" cy="0"/>
        </a:xfrm>
      </p:grpSpPr>
      <p:sp>
        <p:nvSpPr>
          <p:cNvPr id="321" name="Google Shape;321;p28"/>
          <p:cNvSpPr txBox="1"/>
          <p:nvPr>
            <p:ph type="title"/>
          </p:nvPr>
        </p:nvSpPr>
        <p:spPr>
          <a:xfrm>
            <a:off x="609600" y="177800"/>
            <a:ext cx="10972800" cy="711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VẬN DỤNG</a:t>
            </a:r>
            <a:endParaRPr/>
          </a:p>
        </p:txBody>
      </p:sp>
      <p:sp>
        <p:nvSpPr>
          <p:cNvPr id="322" name="Google Shape;322;p28"/>
          <p:cNvSpPr txBox="1"/>
          <p:nvPr>
            <p:ph idx="4294967295" type="body"/>
          </p:nvPr>
        </p:nvSpPr>
        <p:spPr>
          <a:xfrm>
            <a:off x="609600" y="889001"/>
            <a:ext cx="10972800" cy="5237164"/>
          </a:xfrm>
          <a:prstGeom prst="rect">
            <a:avLst/>
          </a:prstGeom>
          <a:blipFill rotWithShape="1">
            <a:blip r:embed="rId4">
              <a:alphaModFix/>
            </a:blip>
            <a:stretch>
              <a:fillRect b="0" l="-1388" r="0" t="-2560"/>
            </a:stretch>
          </a:blip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 </a:t>
            </a:r>
            <a:endParaRPr/>
          </a:p>
        </p:txBody>
      </p:sp>
      <p:sp>
        <p:nvSpPr>
          <p:cNvPr id="323" name="Google Shape;323;p28"/>
          <p:cNvSpPr txBox="1"/>
          <p:nvPr/>
        </p:nvSpPr>
        <p:spPr>
          <a:xfrm>
            <a:off x="8940800" y="9906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324" name="Google Shape;324;p28"/>
          <p:cNvSpPr txBox="1"/>
          <p:nvPr/>
        </p:nvSpPr>
        <p:spPr>
          <a:xfrm>
            <a:off x="7721600" y="32258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325" name="Google Shape;325;p28"/>
          <p:cNvSpPr txBox="1"/>
          <p:nvPr/>
        </p:nvSpPr>
        <p:spPr>
          <a:xfrm>
            <a:off x="1930400" y="27178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326" name="Google Shape;326;p28"/>
          <p:cNvSpPr txBox="1"/>
          <p:nvPr/>
        </p:nvSpPr>
        <p:spPr>
          <a:xfrm>
            <a:off x="1727200" y="21082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327" name="Google Shape;327;p28"/>
          <p:cNvSpPr txBox="1"/>
          <p:nvPr/>
        </p:nvSpPr>
        <p:spPr>
          <a:xfrm>
            <a:off x="7620000" y="27178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328" name="Google Shape;328;p28"/>
          <p:cNvSpPr txBox="1"/>
          <p:nvPr/>
        </p:nvSpPr>
        <p:spPr>
          <a:xfrm>
            <a:off x="7721600" y="21082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329" name="Google Shape;329;p28"/>
          <p:cNvSpPr txBox="1"/>
          <p:nvPr/>
        </p:nvSpPr>
        <p:spPr>
          <a:xfrm>
            <a:off x="1727200" y="3225800"/>
            <a:ext cx="304800" cy="406400"/>
          </a:xfrm>
          <a:prstGeom prst="rect">
            <a:avLst/>
          </a:prstGeom>
          <a:solidFill>
            <a:srgbClr val="F8CBAD"/>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a:t>
            </a:r>
            <a:endParaRPr/>
          </a:p>
        </p:txBody>
      </p:sp>
      <p:sp>
        <p:nvSpPr>
          <p:cNvPr id="330" name="Google Shape;330;p28"/>
          <p:cNvSpPr/>
          <p:nvPr/>
        </p:nvSpPr>
        <p:spPr>
          <a:xfrm>
            <a:off x="1759527" y="2110509"/>
            <a:ext cx="304800" cy="406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31" name="Google Shape;331;p28"/>
          <p:cNvSpPr/>
          <p:nvPr/>
        </p:nvSpPr>
        <p:spPr>
          <a:xfrm>
            <a:off x="1727200" y="3225800"/>
            <a:ext cx="304800" cy="406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32" name="Google Shape;332;p28"/>
          <p:cNvSpPr/>
          <p:nvPr/>
        </p:nvSpPr>
        <p:spPr>
          <a:xfrm>
            <a:off x="7620000" y="2717800"/>
            <a:ext cx="304800" cy="406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33" name="Google Shape;333;p28"/>
          <p:cNvSpPr/>
          <p:nvPr/>
        </p:nvSpPr>
        <p:spPr>
          <a:xfrm>
            <a:off x="7721600" y="3225800"/>
            <a:ext cx="304800" cy="406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34" name="Google Shape;334;p28"/>
          <p:cNvSpPr/>
          <p:nvPr/>
        </p:nvSpPr>
        <p:spPr>
          <a:xfrm>
            <a:off x="1930400" y="2717800"/>
            <a:ext cx="304800" cy="406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35" name="Google Shape;335;p28"/>
          <p:cNvSpPr/>
          <p:nvPr/>
        </p:nvSpPr>
        <p:spPr>
          <a:xfrm>
            <a:off x="7721600" y="2108200"/>
            <a:ext cx="304800" cy="406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
                                        </p:tgtEl>
                                      </p:cBhvr>
                                    </p:animEffect>
                                    <p:set>
                                      <p:cBhvr>
                                        <p:cTn dur="1" fill="hold">
                                          <p:stCondLst>
                                            <p:cond delay="500"/>
                                          </p:stCondLst>
                                        </p:cTn>
                                        <p:tgtEl>
                                          <p:spTgt spid="3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25"/>
                                        </p:tgtEl>
                                        <p:attrNameLst>
                                          <p:attrName>ppt_y</p:attrName>
                                        </p:attrNameLst>
                                      </p:cBhvr>
                                      <p:tavLst>
                                        <p:tav fmla="" tm="0">
                                          <p:val>
                                            <p:strVal val="#ppt_y"/>
                                          </p:val>
                                        </p:tav>
                                        <p:tav fmla="" tm="100000">
                                          <p:val>
                                            <p:strVal val="#ppt_y+1"/>
                                          </p:val>
                                        </p:tav>
                                      </p:tavLst>
                                    </p:anim>
                                    <p:set>
                                      <p:cBhvr>
                                        <p:cTn dur="1" fill="hold">
                                          <p:stCondLst>
                                            <p:cond delay="500"/>
                                          </p:stCondLst>
                                        </p:cTn>
                                        <p:tgtEl>
                                          <p:spTgt spid="3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29"/>
                                        </p:tgtEl>
                                        <p:attrNameLst>
                                          <p:attrName>ppt_y</p:attrName>
                                        </p:attrNameLst>
                                      </p:cBhvr>
                                      <p:tavLst>
                                        <p:tav fmla="" tm="0">
                                          <p:val>
                                            <p:strVal val="#ppt_y"/>
                                          </p:val>
                                        </p:tav>
                                        <p:tav fmla="" tm="100000">
                                          <p:val>
                                            <p:strVal val="#ppt_y+1"/>
                                          </p:val>
                                        </p:tav>
                                      </p:tavLst>
                                    </p:anim>
                                    <p:set>
                                      <p:cBhvr>
                                        <p:cTn dur="1" fill="hold">
                                          <p:stCondLst>
                                            <p:cond delay="500"/>
                                          </p:stCondLst>
                                        </p:cTn>
                                        <p:tgtEl>
                                          <p:spTgt spid="3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8"/>
                                        </p:tgtEl>
                                      </p:cBhvr>
                                    </p:animEffect>
                                    <p:set>
                                      <p:cBhvr>
                                        <p:cTn dur="1" fill="hold">
                                          <p:stCondLst>
                                            <p:cond delay="1000"/>
                                          </p:stCondLst>
                                        </p:cTn>
                                        <p:tgtEl>
                                          <p:spTgt spid="3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7"/>
                                        </p:tgtEl>
                                      </p:cBhvr>
                                    </p:animEffect>
                                    <p:set>
                                      <p:cBhvr>
                                        <p:cTn dur="1" fill="hold">
                                          <p:stCondLst>
                                            <p:cond delay="1000"/>
                                          </p:stCondLst>
                                        </p:cTn>
                                        <p:tgtEl>
                                          <p:spTgt spid="3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4"/>
                                        </p:tgtEl>
                                      </p:cBhvr>
                                    </p:animEffect>
                                    <p:set>
                                      <p:cBhvr>
                                        <p:cTn dur="1" fill="hold">
                                          <p:stCondLst>
                                            <p:cond delay="1000"/>
                                          </p:stCondLst>
                                        </p:cTn>
                                        <p:tgtEl>
                                          <p:spTgt spid="3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sp>
        <p:nvSpPr>
          <p:cNvPr id="340" name="Google Shape;340;p29"/>
          <p:cNvSpPr txBox="1"/>
          <p:nvPr>
            <p:ph idx="4294967295" type="body"/>
          </p:nvPr>
        </p:nvSpPr>
        <p:spPr>
          <a:xfrm>
            <a:off x="609600" y="889000"/>
            <a:ext cx="10972800" cy="5689600"/>
          </a:xfrm>
          <a:prstGeom prst="rect">
            <a:avLst/>
          </a:prstGeom>
          <a:blipFill rotWithShape="1">
            <a:blip r:embed="rId4">
              <a:alphaModFix/>
            </a:blip>
            <a:stretch>
              <a:fillRect b="0" l="-1388" r="0" t="-2356"/>
            </a:stretch>
          </a:blip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 </a:t>
            </a:r>
            <a:endParaRPr/>
          </a:p>
        </p:txBody>
      </p:sp>
      <p:sp>
        <p:nvSpPr>
          <p:cNvPr id="341" name="Google Shape;341;p29"/>
          <p:cNvSpPr txBox="1"/>
          <p:nvPr>
            <p:ph type="title"/>
          </p:nvPr>
        </p:nvSpPr>
        <p:spPr>
          <a:xfrm>
            <a:off x="609600" y="177800"/>
            <a:ext cx="10972800" cy="7159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VẬN DỤNG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5" name="Shape 345"/>
        <p:cNvGrpSpPr/>
        <p:nvPr/>
      </p:nvGrpSpPr>
      <p:grpSpPr>
        <a:xfrm>
          <a:off x="0" y="0"/>
          <a:ext cx="0" cy="0"/>
          <a:chOff x="0" y="0"/>
          <a:chExt cx="0" cy="0"/>
        </a:xfrm>
      </p:grpSpPr>
      <p:sp>
        <p:nvSpPr>
          <p:cNvPr id="346" name="Google Shape;346;p30"/>
          <p:cNvSpPr txBox="1"/>
          <p:nvPr>
            <p:ph type="title"/>
          </p:nvPr>
        </p:nvSpPr>
        <p:spPr>
          <a:xfrm>
            <a:off x="609600" y="274637"/>
            <a:ext cx="10972800" cy="6143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SƠ ĐỒ HỆ THỐNG HÓA</a:t>
            </a:r>
            <a:endParaRPr/>
          </a:p>
        </p:txBody>
      </p:sp>
      <p:sp>
        <p:nvSpPr>
          <p:cNvPr id="347" name="Google Shape;347;p30"/>
          <p:cNvSpPr txBox="1"/>
          <p:nvPr>
            <p:ph idx="1" type="body"/>
          </p:nvPr>
        </p:nvSpPr>
        <p:spPr>
          <a:xfrm>
            <a:off x="609600" y="787400"/>
            <a:ext cx="10972800" cy="5892800"/>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348" name="Google Shape;348;p30"/>
          <p:cNvSpPr/>
          <p:nvPr/>
        </p:nvSpPr>
        <p:spPr>
          <a:xfrm>
            <a:off x="1524000" y="1092200"/>
            <a:ext cx="1016000" cy="508000"/>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BỘI</a:t>
            </a:r>
            <a:endParaRPr/>
          </a:p>
        </p:txBody>
      </p:sp>
      <p:sp>
        <p:nvSpPr>
          <p:cNvPr id="349" name="Google Shape;349;p30"/>
          <p:cNvSpPr/>
          <p:nvPr/>
        </p:nvSpPr>
        <p:spPr>
          <a:xfrm>
            <a:off x="9550400" y="1122362"/>
            <a:ext cx="1219200" cy="508000"/>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ƯỚC</a:t>
            </a:r>
            <a:endParaRPr/>
          </a:p>
        </p:txBody>
      </p:sp>
      <p:sp>
        <p:nvSpPr>
          <p:cNvPr id="350" name="Google Shape;350;p30"/>
          <p:cNvSpPr/>
          <p:nvPr/>
        </p:nvSpPr>
        <p:spPr>
          <a:xfrm>
            <a:off x="4978400" y="3556000"/>
            <a:ext cx="2438400" cy="898525"/>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Cách tìm</a:t>
            </a:r>
            <a:endParaRPr/>
          </a:p>
        </p:txBody>
      </p:sp>
      <p:sp>
        <p:nvSpPr>
          <p:cNvPr id="351" name="Google Shape;351;p30"/>
          <p:cNvSpPr/>
          <p:nvPr/>
        </p:nvSpPr>
        <p:spPr>
          <a:xfrm>
            <a:off x="5268912" y="5397500"/>
            <a:ext cx="2133600" cy="508000"/>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Nhận xét</a:t>
            </a:r>
            <a:endParaRPr/>
          </a:p>
        </p:txBody>
      </p:sp>
      <p:sp>
        <p:nvSpPr>
          <p:cNvPr id="352" name="Google Shape;352;p30"/>
          <p:cNvSpPr/>
          <p:nvPr/>
        </p:nvSpPr>
        <p:spPr>
          <a:xfrm>
            <a:off x="5435600" y="1930400"/>
            <a:ext cx="1524000" cy="1133763"/>
          </a:xfrm>
          <a:prstGeom prst="ellipse">
            <a:avLst/>
          </a:prstGeom>
          <a:blipFill rotWithShape="1">
            <a:blip r:embed="rId4">
              <a:alphaModFix/>
            </a:blip>
            <a:stretch>
              <a:fillRect b="-372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53" name="Google Shape;353;p30"/>
          <p:cNvSpPr/>
          <p:nvPr/>
        </p:nvSpPr>
        <p:spPr>
          <a:xfrm>
            <a:off x="609600" y="3408362"/>
            <a:ext cx="3251200" cy="1193800"/>
          </a:xfrm>
          <a:prstGeom prst="roundRect">
            <a:avLst>
              <a:gd fmla="val 16667" name="adj"/>
            </a:avLst>
          </a:prstGeom>
          <a:noFill/>
          <a:ln cap="flat" cmpd="sng" w="12700">
            <a:solidFill>
              <a:srgbClr val="FFFF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Nhân a lần lượt với 0;1;2;3;...</a:t>
            </a:r>
            <a:endParaRPr/>
          </a:p>
        </p:txBody>
      </p:sp>
      <p:sp>
        <p:nvSpPr>
          <p:cNvPr id="354" name="Google Shape;354;p30"/>
          <p:cNvSpPr/>
          <p:nvPr/>
        </p:nvSpPr>
        <p:spPr>
          <a:xfrm>
            <a:off x="8331200" y="3408362"/>
            <a:ext cx="3251200" cy="1193800"/>
          </a:xfrm>
          <a:prstGeom prst="roundRect">
            <a:avLst>
              <a:gd fmla="val 16667" name="adj"/>
            </a:avLst>
          </a:prstGeom>
          <a:noFill/>
          <a:ln cap="flat" cmpd="sng" w="12700">
            <a:solidFill>
              <a:srgbClr val="FFFF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Chia a lần lượt với 1;2;3;...; a</a:t>
            </a:r>
            <a:endParaRPr/>
          </a:p>
          <a:p>
            <a:pPr indent="0" lvl="0" marL="0" marR="0" rtl="0" algn="l">
              <a:lnSpc>
                <a:spcPct val="100000"/>
              </a:lnSpc>
              <a:spcBef>
                <a:spcPts val="0"/>
              </a:spcBef>
              <a:spcAft>
                <a:spcPts val="0"/>
              </a:spcAft>
              <a:buNone/>
            </a:pPr>
            <a:r>
              <a:t/>
            </a:r>
            <a:endParaRPr b="0" i="0" sz="1800" u="none">
              <a:solidFill>
                <a:srgbClr val="FFFFFF"/>
              </a:solidFill>
              <a:latin typeface="Arial"/>
              <a:ea typeface="Arial"/>
              <a:cs typeface="Arial"/>
              <a:sym typeface="Arial"/>
            </a:endParaRPr>
          </a:p>
        </p:txBody>
      </p:sp>
      <p:sp>
        <p:nvSpPr>
          <p:cNvPr id="355" name="Google Shape;355;p30"/>
          <p:cNvSpPr/>
          <p:nvPr/>
        </p:nvSpPr>
        <p:spPr>
          <a:xfrm>
            <a:off x="812800" y="2209800"/>
            <a:ext cx="2844800" cy="609600"/>
          </a:xfrm>
          <a:prstGeom prst="roundRect">
            <a:avLst>
              <a:gd fmla="val 16667" name="adj"/>
            </a:avLst>
          </a:prstGeom>
          <a:noFill/>
          <a:ln cap="flat" cmpd="sng" w="12700">
            <a:solidFill>
              <a:srgbClr val="FFFF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a là bội của b</a:t>
            </a:r>
            <a:endParaRPr/>
          </a:p>
        </p:txBody>
      </p:sp>
      <p:sp>
        <p:nvSpPr>
          <p:cNvPr id="356" name="Google Shape;356;p30"/>
          <p:cNvSpPr/>
          <p:nvPr/>
        </p:nvSpPr>
        <p:spPr>
          <a:xfrm>
            <a:off x="8534400" y="2206625"/>
            <a:ext cx="2844800" cy="609600"/>
          </a:xfrm>
          <a:prstGeom prst="roundRect">
            <a:avLst>
              <a:gd fmla="val 16667" name="adj"/>
            </a:avLst>
          </a:prstGeom>
          <a:noFill/>
          <a:ln cap="flat" cmpd="sng" w="12700">
            <a:solidFill>
              <a:srgbClr val="FFFF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b là ước của a</a:t>
            </a:r>
            <a:endParaRPr/>
          </a:p>
        </p:txBody>
      </p:sp>
      <p:sp>
        <p:nvSpPr>
          <p:cNvPr id="357" name="Google Shape;357;p30"/>
          <p:cNvSpPr/>
          <p:nvPr/>
        </p:nvSpPr>
        <p:spPr>
          <a:xfrm>
            <a:off x="1117600" y="5149273"/>
            <a:ext cx="2235200" cy="508000"/>
          </a:xfrm>
          <a:prstGeom prst="roundRect">
            <a:avLst>
              <a:gd fmla="val 16667" name="adj"/>
            </a:avLst>
          </a:prstGeom>
          <a:blipFill rotWithShape="1">
            <a:blip r:embed="rId4">
              <a:alphaModFix/>
            </a:blip>
            <a:stretch>
              <a:fillRect b="-2351" l="0" r="0" t="0"/>
            </a:stretch>
          </a:blip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58" name="Google Shape;358;p30"/>
          <p:cNvSpPr/>
          <p:nvPr/>
        </p:nvSpPr>
        <p:spPr>
          <a:xfrm>
            <a:off x="8737600" y="5149273"/>
            <a:ext cx="2032000" cy="508000"/>
          </a:xfrm>
          <a:prstGeom prst="roundRect">
            <a:avLst>
              <a:gd fmla="val 16667" name="adj"/>
            </a:avLst>
          </a:prstGeom>
          <a:blipFill rotWithShape="1">
            <a:blip r:embed="rId4">
              <a:alphaModFix/>
            </a:blip>
            <a:stretch>
              <a:fillRect b="-2351" l="0" r="0" t="0"/>
            </a:stretch>
          </a:blip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59" name="Google Shape;359;p30"/>
          <p:cNvSpPr/>
          <p:nvPr/>
        </p:nvSpPr>
        <p:spPr>
          <a:xfrm>
            <a:off x="812800" y="5905500"/>
            <a:ext cx="3251200" cy="685800"/>
          </a:xfrm>
          <a:prstGeom prst="roundRect">
            <a:avLst>
              <a:gd fmla="val 16667" name="adj"/>
            </a:avLst>
          </a:prstGeom>
          <a:blipFill rotWithShape="1">
            <a:blip r:embed="rId4">
              <a:alphaModFix/>
            </a:blip>
            <a:stretch>
              <a:fillRect b="-94732" l="0" r="0" t="-20173"/>
            </a:stretch>
          </a:blip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a:latin typeface="Calibri"/>
                <a:ea typeface="Calibri"/>
                <a:cs typeface="Calibri"/>
                <a:sym typeface="Calibri"/>
              </a:rPr>
              <a:t> </a:t>
            </a:r>
            <a:endParaRPr/>
          </a:p>
        </p:txBody>
      </p:sp>
      <p:sp>
        <p:nvSpPr>
          <p:cNvPr id="360" name="Google Shape;360;p30"/>
          <p:cNvSpPr/>
          <p:nvPr/>
        </p:nvSpPr>
        <p:spPr>
          <a:xfrm>
            <a:off x="8229600" y="5943600"/>
            <a:ext cx="3251200" cy="685800"/>
          </a:xfrm>
          <a:prstGeom prst="roundRect">
            <a:avLst>
              <a:gd fmla="val 16667" name="adj"/>
            </a:avLst>
          </a:prstGeom>
          <a:noFill/>
          <a:ln cap="flat" cmpd="sng" w="12700">
            <a:solidFill>
              <a:srgbClr val="FFFF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Ư(a) có hữu hạn phần tử</a:t>
            </a:r>
            <a:endParaRPr/>
          </a:p>
        </p:txBody>
      </p:sp>
      <p:cxnSp>
        <p:nvCxnSpPr>
          <p:cNvPr id="361" name="Google Shape;361;p30"/>
          <p:cNvCxnSpPr/>
          <p:nvPr/>
        </p:nvCxnSpPr>
        <p:spPr>
          <a:xfrm>
            <a:off x="2540000" y="1346200"/>
            <a:ext cx="7010400" cy="30162"/>
          </a:xfrm>
          <a:prstGeom prst="straightConnector1">
            <a:avLst/>
          </a:prstGeom>
          <a:noFill/>
          <a:ln cap="flat" cmpd="sng" w="28575">
            <a:solidFill>
              <a:schemeClr val="lt1"/>
            </a:solidFill>
            <a:prstDash val="solid"/>
            <a:miter lim="800000"/>
            <a:headEnd len="med" w="med" type="none"/>
            <a:tailEnd len="med" w="med" type="none"/>
          </a:ln>
        </p:spPr>
      </p:cxnSp>
      <p:cxnSp>
        <p:nvCxnSpPr>
          <p:cNvPr id="362" name="Google Shape;362;p30"/>
          <p:cNvCxnSpPr/>
          <p:nvPr/>
        </p:nvCxnSpPr>
        <p:spPr>
          <a:xfrm rot="10800000">
            <a:off x="6197600" y="1360487"/>
            <a:ext cx="0" cy="569912"/>
          </a:xfrm>
          <a:prstGeom prst="straightConnector1">
            <a:avLst/>
          </a:prstGeom>
          <a:noFill/>
          <a:ln cap="flat" cmpd="sng" w="9525">
            <a:solidFill>
              <a:schemeClr val="lt1"/>
            </a:solidFill>
            <a:prstDash val="solid"/>
            <a:miter lim="800000"/>
            <a:headEnd len="med" w="med" type="none"/>
            <a:tailEnd len="med" w="med" type="none"/>
          </a:ln>
        </p:spPr>
      </p:cxnSp>
      <p:cxnSp>
        <p:nvCxnSpPr>
          <p:cNvPr id="363" name="Google Shape;363;p30"/>
          <p:cNvCxnSpPr/>
          <p:nvPr/>
        </p:nvCxnSpPr>
        <p:spPr>
          <a:xfrm rot="10800000">
            <a:off x="3657600" y="2497137"/>
            <a:ext cx="1778000" cy="0"/>
          </a:xfrm>
          <a:prstGeom prst="straightConnector1">
            <a:avLst/>
          </a:prstGeom>
          <a:noFill/>
          <a:ln cap="flat" cmpd="sng" w="12700">
            <a:solidFill>
              <a:schemeClr val="lt1"/>
            </a:solidFill>
            <a:prstDash val="solid"/>
            <a:miter lim="800000"/>
            <a:headEnd len="med" w="med" type="none"/>
            <a:tailEnd len="med" w="med" type="stealth"/>
          </a:ln>
        </p:spPr>
      </p:cxnSp>
      <p:cxnSp>
        <p:nvCxnSpPr>
          <p:cNvPr id="364" name="Google Shape;364;p30"/>
          <p:cNvCxnSpPr/>
          <p:nvPr/>
        </p:nvCxnSpPr>
        <p:spPr>
          <a:xfrm>
            <a:off x="6959600" y="2497137"/>
            <a:ext cx="1574800" cy="17462"/>
          </a:xfrm>
          <a:prstGeom prst="straightConnector1">
            <a:avLst/>
          </a:prstGeom>
          <a:noFill/>
          <a:ln cap="flat" cmpd="sng" w="12700">
            <a:solidFill>
              <a:schemeClr val="lt1"/>
            </a:solidFill>
            <a:prstDash val="solid"/>
            <a:miter lim="800000"/>
            <a:headEnd len="med" w="med" type="none"/>
            <a:tailEnd len="med" w="med" type="stealth"/>
          </a:ln>
        </p:spPr>
      </p:cxnSp>
      <p:cxnSp>
        <p:nvCxnSpPr>
          <p:cNvPr id="365" name="Google Shape;365;p30"/>
          <p:cNvCxnSpPr/>
          <p:nvPr/>
        </p:nvCxnSpPr>
        <p:spPr>
          <a:xfrm>
            <a:off x="7416800" y="4005262"/>
            <a:ext cx="914400" cy="0"/>
          </a:xfrm>
          <a:prstGeom prst="straightConnector1">
            <a:avLst/>
          </a:prstGeom>
          <a:noFill/>
          <a:ln cap="flat" cmpd="sng" w="12700">
            <a:solidFill>
              <a:schemeClr val="lt1"/>
            </a:solidFill>
            <a:prstDash val="solid"/>
            <a:miter lim="800000"/>
            <a:headEnd len="med" w="med" type="none"/>
            <a:tailEnd len="med" w="med" type="stealth"/>
          </a:ln>
        </p:spPr>
      </p:cxnSp>
      <p:cxnSp>
        <p:nvCxnSpPr>
          <p:cNvPr id="366" name="Google Shape;366;p30"/>
          <p:cNvCxnSpPr/>
          <p:nvPr/>
        </p:nvCxnSpPr>
        <p:spPr>
          <a:xfrm rot="10800000">
            <a:off x="3860800" y="4005262"/>
            <a:ext cx="1117600" cy="0"/>
          </a:xfrm>
          <a:prstGeom prst="straightConnector1">
            <a:avLst/>
          </a:prstGeom>
          <a:noFill/>
          <a:ln cap="flat" cmpd="sng" w="12700">
            <a:solidFill>
              <a:schemeClr val="lt1"/>
            </a:solidFill>
            <a:prstDash val="solid"/>
            <a:miter lim="800000"/>
            <a:headEnd len="med" w="med" type="none"/>
            <a:tailEnd len="med" w="med" type="stealth"/>
          </a:ln>
        </p:spPr>
      </p:cxnSp>
      <p:cxnSp>
        <p:nvCxnSpPr>
          <p:cNvPr id="367" name="Google Shape;367;p30"/>
          <p:cNvCxnSpPr/>
          <p:nvPr/>
        </p:nvCxnSpPr>
        <p:spPr>
          <a:xfrm flipH="1" rot="10800000">
            <a:off x="7416800" y="5403850"/>
            <a:ext cx="1320800" cy="254000"/>
          </a:xfrm>
          <a:prstGeom prst="straightConnector1">
            <a:avLst/>
          </a:prstGeom>
          <a:noFill/>
          <a:ln cap="flat" cmpd="sng" w="12700">
            <a:solidFill>
              <a:schemeClr val="lt1"/>
            </a:solidFill>
            <a:prstDash val="solid"/>
            <a:miter lim="800000"/>
            <a:headEnd len="med" w="med" type="none"/>
            <a:tailEnd len="med" w="med" type="stealth"/>
          </a:ln>
        </p:spPr>
      </p:cxnSp>
      <p:cxnSp>
        <p:nvCxnSpPr>
          <p:cNvPr id="368" name="Google Shape;368;p30"/>
          <p:cNvCxnSpPr/>
          <p:nvPr/>
        </p:nvCxnSpPr>
        <p:spPr>
          <a:xfrm rot="10800000">
            <a:off x="3352800" y="5397500"/>
            <a:ext cx="1916112" cy="260350"/>
          </a:xfrm>
          <a:prstGeom prst="straightConnector1">
            <a:avLst/>
          </a:prstGeom>
          <a:noFill/>
          <a:ln cap="flat" cmpd="sng" w="12700">
            <a:solidFill>
              <a:schemeClr val="lt1"/>
            </a:solidFill>
            <a:prstDash val="solid"/>
            <a:miter lim="800000"/>
            <a:headEnd len="med" w="med" type="none"/>
            <a:tailEnd len="med" w="med" type="stealth"/>
          </a:ln>
        </p:spPr>
      </p:cxnSp>
      <p:cxnSp>
        <p:nvCxnSpPr>
          <p:cNvPr id="369" name="Google Shape;369;p30"/>
          <p:cNvCxnSpPr/>
          <p:nvPr/>
        </p:nvCxnSpPr>
        <p:spPr>
          <a:xfrm>
            <a:off x="7402512" y="5651500"/>
            <a:ext cx="827087" cy="635000"/>
          </a:xfrm>
          <a:prstGeom prst="straightConnector1">
            <a:avLst/>
          </a:prstGeom>
          <a:noFill/>
          <a:ln cap="flat" cmpd="sng" w="19050">
            <a:solidFill>
              <a:schemeClr val="lt1"/>
            </a:solidFill>
            <a:prstDash val="solid"/>
            <a:miter lim="800000"/>
            <a:headEnd len="med" w="med" type="none"/>
            <a:tailEnd len="med" w="med" type="stealth"/>
          </a:ln>
        </p:spPr>
      </p:cxnSp>
      <p:cxnSp>
        <p:nvCxnSpPr>
          <p:cNvPr id="370" name="Google Shape;370;p30"/>
          <p:cNvCxnSpPr/>
          <p:nvPr/>
        </p:nvCxnSpPr>
        <p:spPr>
          <a:xfrm flipH="1">
            <a:off x="4064000" y="5651500"/>
            <a:ext cx="1204912" cy="596900"/>
          </a:xfrm>
          <a:prstGeom prst="straightConnector1">
            <a:avLst/>
          </a:prstGeom>
          <a:noFill/>
          <a:ln cap="flat" cmpd="sng" w="12700">
            <a:solidFill>
              <a:schemeClr val="lt1"/>
            </a:solidFill>
            <a:prstDash val="solid"/>
            <a:miter lim="800000"/>
            <a:headEnd len="med" w="med" type="none"/>
            <a:tailEnd len="med" w="med" type="stealth"/>
          </a:ln>
        </p:spPr>
      </p:cxnSp>
      <p:sp>
        <p:nvSpPr>
          <p:cNvPr id="371" name="Google Shape;371;p30"/>
          <p:cNvSpPr txBox="1"/>
          <p:nvPr/>
        </p:nvSpPr>
        <p:spPr>
          <a:xfrm>
            <a:off x="4064000" y="3408362"/>
            <a:ext cx="784225" cy="596900"/>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900"/>
              <a:buFont typeface="Arial"/>
              <a:buNone/>
            </a:pPr>
            <a:r>
              <a:rPr b="0" i="0" lang="en-US" sz="1900" u="none">
                <a:solidFill>
                  <a:srgbClr val="FFFFFF"/>
                </a:solidFill>
                <a:latin typeface="Arial"/>
                <a:ea typeface="Arial"/>
                <a:cs typeface="Arial"/>
                <a:sym typeface="Arial"/>
              </a:rPr>
              <a:t>B(a)</a:t>
            </a:r>
            <a:endParaRPr/>
          </a:p>
        </p:txBody>
      </p:sp>
      <p:sp>
        <p:nvSpPr>
          <p:cNvPr id="372" name="Google Shape;372;p30"/>
          <p:cNvSpPr txBox="1"/>
          <p:nvPr/>
        </p:nvSpPr>
        <p:spPr>
          <a:xfrm>
            <a:off x="7473950" y="3408362"/>
            <a:ext cx="755650" cy="596900"/>
          </a:xfrm>
          <a:prstGeom prst="rect">
            <a:avLst/>
          </a:prstGeom>
          <a:noFill/>
          <a:ln cap="flat" cmpd="sng" w="12700">
            <a:solidFill>
              <a:srgbClr val="FF000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900"/>
              <a:buFont typeface="Arial"/>
              <a:buNone/>
            </a:pPr>
            <a:r>
              <a:rPr b="0" i="0" lang="en-US" sz="1900" u="none">
                <a:solidFill>
                  <a:srgbClr val="FFFFFF"/>
                </a:solidFill>
                <a:latin typeface="Arial"/>
                <a:ea typeface="Arial"/>
                <a:cs typeface="Arial"/>
                <a:sym typeface="Arial"/>
              </a:rPr>
              <a:t>Ư(a)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31"/>
          <p:cNvSpPr txBox="1"/>
          <p:nvPr>
            <p:ph type="title"/>
          </p:nvPr>
        </p:nvSpPr>
        <p:spPr>
          <a:xfrm>
            <a:off x="609600" y="274637"/>
            <a:ext cx="10972800" cy="817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HƯỚNG DẪN VỀ NHÀ</a:t>
            </a:r>
            <a:endParaRPr/>
          </a:p>
        </p:txBody>
      </p:sp>
      <p:sp>
        <p:nvSpPr>
          <p:cNvPr id="378" name="Google Shape;378;p31"/>
          <p:cNvSpPr txBox="1"/>
          <p:nvPr>
            <p:ph idx="1" type="body"/>
          </p:nvPr>
        </p:nvSpPr>
        <p:spPr>
          <a:xfrm>
            <a:off x="609600" y="1092200"/>
            <a:ext cx="10972800" cy="53848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3200"/>
              <a:buFont typeface="Arial"/>
              <a:buChar char="•"/>
            </a:pPr>
            <a:r>
              <a:rPr b="0" i="0" lang="en-US" sz="3200" u="none">
                <a:solidFill>
                  <a:schemeClr val="lt1"/>
                </a:solidFill>
                <a:latin typeface="Times New Roman"/>
                <a:ea typeface="Times New Roman"/>
                <a:cs typeface="Times New Roman"/>
                <a:sym typeface="Times New Roman"/>
              </a:rPr>
              <a:t>Học thuộc : - Khái niệm ước và bội.</a:t>
            </a:r>
            <a:endParaRPr/>
          </a:p>
          <a:p>
            <a:pPr indent="-228600" lvl="0" marL="228600" marR="0" rtl="0" algn="l">
              <a:lnSpc>
                <a:spcPct val="90000"/>
              </a:lnSpc>
              <a:spcBef>
                <a:spcPts val="1000"/>
              </a:spcBef>
              <a:spcAft>
                <a:spcPts val="0"/>
              </a:spcAft>
              <a:buClr>
                <a:schemeClr val="lt1"/>
              </a:buClr>
              <a:buSzPts val="3200"/>
              <a:buFont typeface="Arial"/>
              <a:buNone/>
            </a:pPr>
            <a:r>
              <a:rPr b="0" i="0" lang="en-US" sz="3200" u="none">
                <a:solidFill>
                  <a:schemeClr val="lt1"/>
                </a:solidFill>
                <a:latin typeface="Times New Roman"/>
                <a:ea typeface="Times New Roman"/>
                <a:cs typeface="Times New Roman"/>
                <a:sym typeface="Times New Roman"/>
              </a:rPr>
              <a:t>                         - Cách tìm ước và bội của một số.</a:t>
            </a:r>
            <a:endParaRPr/>
          </a:p>
          <a:p>
            <a:pPr indent="-228600" lvl="0" marL="228600" marR="0" rtl="0" algn="l">
              <a:lnSpc>
                <a:spcPct val="90000"/>
              </a:lnSpc>
              <a:spcBef>
                <a:spcPts val="1000"/>
              </a:spcBef>
              <a:spcAft>
                <a:spcPts val="0"/>
              </a:spcAft>
              <a:buClr>
                <a:schemeClr val="lt1"/>
              </a:buClr>
              <a:buSzPts val="3200"/>
              <a:buFont typeface="Arial"/>
              <a:buChar char="•"/>
            </a:pPr>
            <a:r>
              <a:rPr b="0" i="0" lang="en-US" sz="3200" u="none">
                <a:solidFill>
                  <a:schemeClr val="lt1"/>
                </a:solidFill>
                <a:latin typeface="Times New Roman"/>
                <a:ea typeface="Times New Roman"/>
                <a:cs typeface="Times New Roman"/>
                <a:sym typeface="Times New Roman"/>
              </a:rPr>
              <a:t>BTVN: Bài 2c, Bài 3 (Sgk – 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descr="A picture containing drawing&#10;&#10;Description automatically generated" id="97" name="Google Shape;97;p14"/>
          <p:cNvPicPr preferRelativeResize="0"/>
          <p:nvPr/>
        </p:nvPicPr>
        <p:blipFill rotWithShape="1">
          <a:blip r:embed="rId4">
            <a:alphaModFix/>
          </a:blip>
          <a:srcRect b="0" l="0" r="0" t="0"/>
          <a:stretch/>
        </p:blipFill>
        <p:spPr>
          <a:xfrm>
            <a:off x="3352800" y="2085975"/>
            <a:ext cx="1084262" cy="2451100"/>
          </a:xfrm>
          <a:prstGeom prst="rect">
            <a:avLst/>
          </a:prstGeom>
          <a:noFill/>
          <a:ln>
            <a:noFill/>
          </a:ln>
        </p:spPr>
      </p:pic>
      <p:pic>
        <p:nvPicPr>
          <p:cNvPr id="98" name="Google Shape;98;p14"/>
          <p:cNvPicPr preferRelativeResize="0"/>
          <p:nvPr/>
        </p:nvPicPr>
        <p:blipFill rotWithShape="1">
          <a:blip r:embed="rId5">
            <a:alphaModFix/>
          </a:blip>
          <a:srcRect b="0" l="0" r="0" t="0"/>
          <a:stretch/>
        </p:blipFill>
        <p:spPr>
          <a:xfrm>
            <a:off x="2568575" y="2100262"/>
            <a:ext cx="1098550" cy="2514600"/>
          </a:xfrm>
          <a:prstGeom prst="rect">
            <a:avLst/>
          </a:prstGeom>
          <a:noFill/>
          <a:ln>
            <a:noFill/>
          </a:ln>
        </p:spPr>
      </p:pic>
      <p:pic>
        <p:nvPicPr>
          <p:cNvPr descr="A picture containing drawing&#10;&#10;Description automatically generated" id="99" name="Google Shape;99;p14"/>
          <p:cNvPicPr preferRelativeResize="0"/>
          <p:nvPr/>
        </p:nvPicPr>
        <p:blipFill rotWithShape="1">
          <a:blip r:embed="rId6">
            <a:alphaModFix/>
          </a:blip>
          <a:srcRect b="0" l="0" r="0" t="0"/>
          <a:stretch/>
        </p:blipFill>
        <p:spPr>
          <a:xfrm>
            <a:off x="10926762" y="1914525"/>
            <a:ext cx="1189037" cy="1660525"/>
          </a:xfrm>
          <a:prstGeom prst="rect">
            <a:avLst/>
          </a:prstGeom>
          <a:noFill/>
          <a:ln>
            <a:noFill/>
          </a:ln>
        </p:spPr>
      </p:pic>
      <p:pic>
        <p:nvPicPr>
          <p:cNvPr descr="A insect on the ground&#10;&#10;Description automatically generated" id="100" name="Google Shape;100;p14"/>
          <p:cNvPicPr preferRelativeResize="0"/>
          <p:nvPr/>
        </p:nvPicPr>
        <p:blipFill rotWithShape="1">
          <a:blip r:embed="rId7">
            <a:alphaModFix/>
          </a:blip>
          <a:srcRect b="0" l="0" r="0" t="0"/>
          <a:stretch/>
        </p:blipFill>
        <p:spPr>
          <a:xfrm>
            <a:off x="619125" y="1914525"/>
            <a:ext cx="639762" cy="614362"/>
          </a:xfrm>
          <a:prstGeom prst="rect">
            <a:avLst/>
          </a:prstGeom>
          <a:noFill/>
          <a:ln>
            <a:noFill/>
          </a:ln>
        </p:spPr>
      </p:pic>
      <p:pic>
        <p:nvPicPr>
          <p:cNvPr id="101" name="Google Shape;101;p14"/>
          <p:cNvPicPr preferRelativeResize="0"/>
          <p:nvPr/>
        </p:nvPicPr>
        <p:blipFill rotWithShape="1">
          <a:blip r:embed="rId8">
            <a:alphaModFix/>
          </a:blip>
          <a:srcRect b="0" l="0" r="0" t="0"/>
          <a:stretch/>
        </p:blipFill>
        <p:spPr>
          <a:xfrm>
            <a:off x="2781300" y="1687512"/>
            <a:ext cx="7319962" cy="4624387"/>
          </a:xfrm>
          <a:prstGeom prst="rect">
            <a:avLst/>
          </a:prstGeom>
          <a:noFill/>
          <a:ln>
            <a:noFill/>
          </a:ln>
        </p:spPr>
      </p:pic>
      <p:pic>
        <p:nvPicPr>
          <p:cNvPr id="102" name="Google Shape;102;p14"/>
          <p:cNvPicPr preferRelativeResize="0"/>
          <p:nvPr/>
        </p:nvPicPr>
        <p:blipFill rotWithShape="1">
          <a:blip r:embed="rId9">
            <a:alphaModFix/>
          </a:blip>
          <a:srcRect b="0" l="0" r="0" t="0"/>
          <a:stretch/>
        </p:blipFill>
        <p:spPr>
          <a:xfrm>
            <a:off x="12414250" y="3865562"/>
            <a:ext cx="609600" cy="609600"/>
          </a:xfrm>
          <a:prstGeom prst="rect">
            <a:avLst/>
          </a:prstGeom>
          <a:noFill/>
          <a:ln>
            <a:noFill/>
          </a:ln>
        </p:spPr>
      </p:pic>
      <p:pic>
        <p:nvPicPr>
          <p:cNvPr id="103" name="Google Shape;103;p14"/>
          <p:cNvPicPr preferRelativeResize="0"/>
          <p:nvPr/>
        </p:nvPicPr>
        <p:blipFill rotWithShape="1">
          <a:blip r:embed="rId9">
            <a:alphaModFix/>
          </a:blip>
          <a:srcRect b="0" l="0" r="0" t="0"/>
          <a:stretch/>
        </p:blipFill>
        <p:spPr>
          <a:xfrm>
            <a:off x="12414250" y="4702175"/>
            <a:ext cx="609600" cy="609600"/>
          </a:xfrm>
          <a:prstGeom prst="rect">
            <a:avLst/>
          </a:prstGeom>
          <a:noFill/>
          <a:ln>
            <a:noFill/>
          </a:ln>
        </p:spPr>
      </p:pic>
      <p:pic>
        <p:nvPicPr>
          <p:cNvPr descr="A picture containing food&#10;&#10;Description automatically generated" id="104" name="Google Shape;104;p14"/>
          <p:cNvPicPr preferRelativeResize="0"/>
          <p:nvPr/>
        </p:nvPicPr>
        <p:blipFill rotWithShape="1">
          <a:blip r:embed="rId10">
            <a:alphaModFix/>
          </a:blip>
          <a:srcRect b="0" l="0" r="0" t="0"/>
          <a:stretch/>
        </p:blipFill>
        <p:spPr>
          <a:xfrm>
            <a:off x="9669462" y="49212"/>
            <a:ext cx="1519237" cy="1519237"/>
          </a:xfrm>
          <a:prstGeom prst="rect">
            <a:avLst/>
          </a:prstGeom>
          <a:noFill/>
          <a:ln>
            <a:noFill/>
          </a:ln>
        </p:spPr>
      </p:pic>
      <p:sp>
        <p:nvSpPr>
          <p:cNvPr id="105" name="Google Shape;105;p14"/>
          <p:cNvSpPr/>
          <p:nvPr/>
        </p:nvSpPr>
        <p:spPr>
          <a:xfrm>
            <a:off x="4154487" y="296862"/>
            <a:ext cx="5621337" cy="1803400"/>
          </a:xfrm>
          <a:prstGeom prst="wedgeRectCallout">
            <a:avLst>
              <a:gd fmla="val 4736" name="adj1"/>
              <a:gd fmla="val 30356" name="adj2"/>
            </a:avLst>
          </a:prstGeom>
          <a:solidFill>
            <a:schemeClr val="lt1">
              <a:alpha val="74509"/>
            </a:schemeClr>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Times New Roman"/>
              <a:buNone/>
            </a:pPr>
            <a:r>
              <a:rPr b="1" i="0" lang="en-US" sz="3200" u="none" cap="none" strike="noStrike">
                <a:solidFill>
                  <a:srgbClr val="000000"/>
                </a:solidFill>
                <a:latin typeface="Times New Roman"/>
                <a:ea typeface="Times New Roman"/>
                <a:cs typeface="Times New Roman"/>
                <a:sym typeface="Times New Roman"/>
              </a:rPr>
              <a:t>Có 4 bạn đang chờ xe bus.Hãy trả lời các câu hỏi sau để có thể đưa các bạn lên xe bus tới trường đúng giờ nha.</a:t>
            </a:r>
            <a:endParaRPr/>
          </a:p>
        </p:txBody>
      </p:sp>
      <p:sp>
        <p:nvSpPr>
          <p:cNvPr id="106" name="Google Shape;106;p14"/>
          <p:cNvSpPr/>
          <p:nvPr/>
        </p:nvSpPr>
        <p:spPr>
          <a:xfrm>
            <a:off x="4271258" y="3574514"/>
            <a:ext cx="528120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E2F3"/>
              </a:buClr>
              <a:buSzPts val="4800"/>
              <a:buFont typeface="Tahoma"/>
              <a:buNone/>
            </a:pPr>
            <a:r>
              <a:rPr b="1" i="0" lang="en-US" sz="4800" u="none" cap="none" strike="noStrike">
                <a:solidFill>
                  <a:srgbClr val="D8E2F3"/>
                </a:solidFill>
                <a:latin typeface="Tahoma"/>
                <a:ea typeface="Tahoma"/>
                <a:cs typeface="Tahoma"/>
                <a:sym typeface="Tahoma"/>
              </a:rPr>
              <a:t>TRẠM XE BUÝT</a:t>
            </a:r>
            <a:endParaRPr/>
          </a:p>
        </p:txBody>
      </p:sp>
      <p:pic>
        <p:nvPicPr>
          <p:cNvPr id="107" name="Google Shape;107;p14"/>
          <p:cNvPicPr preferRelativeResize="0"/>
          <p:nvPr/>
        </p:nvPicPr>
        <p:blipFill rotWithShape="1">
          <a:blip r:embed="rId9">
            <a:alphaModFix/>
          </a:blip>
          <a:srcRect b="0" l="0" r="0" t="0"/>
          <a:stretch/>
        </p:blipFill>
        <p:spPr>
          <a:xfrm>
            <a:off x="12414250" y="5407025"/>
            <a:ext cx="609600" cy="609600"/>
          </a:xfrm>
          <a:prstGeom prst="rect">
            <a:avLst/>
          </a:prstGeom>
          <a:noFill/>
          <a:ln>
            <a:noFill/>
          </a:ln>
        </p:spPr>
      </p:pic>
      <p:pic>
        <p:nvPicPr>
          <p:cNvPr id="108" name="Google Shape;108;p14"/>
          <p:cNvPicPr preferRelativeResize="0"/>
          <p:nvPr/>
        </p:nvPicPr>
        <p:blipFill rotWithShape="1">
          <a:blip r:embed="rId9">
            <a:alphaModFix/>
          </a:blip>
          <a:srcRect b="0" l="0" r="0" t="0"/>
          <a:stretch/>
        </p:blipFill>
        <p:spPr>
          <a:xfrm>
            <a:off x="12414250" y="3028950"/>
            <a:ext cx="609600" cy="609600"/>
          </a:xfrm>
          <a:prstGeom prst="rect">
            <a:avLst/>
          </a:prstGeom>
          <a:noFill/>
          <a:ln>
            <a:noFill/>
          </a:ln>
        </p:spPr>
      </p:pic>
      <p:sp>
        <p:nvSpPr>
          <p:cNvPr id="109" name="Google Shape;109;p14"/>
          <p:cNvSpPr/>
          <p:nvPr/>
        </p:nvSpPr>
        <p:spPr>
          <a:xfrm>
            <a:off x="5644205" y="5555689"/>
            <a:ext cx="159492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EFEFE"/>
              </a:buClr>
              <a:buSzPts val="5400"/>
              <a:buFont typeface="Calibri"/>
              <a:buNone/>
            </a:pPr>
            <a:r>
              <a:rPr b="1" i="0" lang="en-US" sz="5400" u="none" cap="none" strike="noStrike">
                <a:solidFill>
                  <a:srgbClr val="FEFEFE"/>
                </a:solidFill>
                <a:latin typeface="Calibri"/>
                <a:ea typeface="Calibri"/>
                <a:cs typeface="Calibri"/>
                <a:sym typeface="Calibri"/>
              </a:rPr>
              <a:t>PLAY</a:t>
            </a:r>
            <a:endParaRPr/>
          </a:p>
        </p:txBody>
      </p:sp>
      <p:sp>
        <p:nvSpPr>
          <p:cNvPr id="110" name="Google Shape;110;p14"/>
          <p:cNvSpPr txBox="1"/>
          <p:nvPr/>
        </p:nvSpPr>
        <p:spPr>
          <a:xfrm>
            <a:off x="619125" y="290512"/>
            <a:ext cx="2498725" cy="1816100"/>
          </a:xfrm>
          <a:prstGeom prst="rect">
            <a:avLst/>
          </a:prstGeom>
          <a:solidFill>
            <a:schemeClr val="l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KHỞI </a:t>
            </a:r>
            <a:endParaRPr/>
          </a:p>
          <a:p>
            <a:pPr indent="0" lvl="0" marL="0" marR="0" rtl="0" algn="ctr">
              <a:lnSpc>
                <a:spcPct val="100000"/>
              </a:lnSpc>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ĐỘNG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10">
                                            <p:txEl>
                                              <p:pRg end="0" st="0"/>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10">
                                            <p:txEl>
                                              <p:pRg end="1" st="1"/>
                                            </p:txEl>
                                          </p:spTgt>
                                        </p:tgtEl>
                                        <p:attrNameLst>
                                          <p:attrName>r</p:attrName>
                                        </p:attrNameLst>
                                      </p:cBhvr>
                                    </p:animRo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0"/>
                                        <p:tgtEl>
                                          <p:spTgt spid="101"/>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50" fill="hold"/>
                                        <p:tgtEl>
                                          <p:spTgt spid="101"/>
                                        </p:tgtEl>
                                        <p:attrNameLst>
                                          <p:attrName>r</p:attrName>
                                        </p:attrNameLst>
                                      </p:cBhvr>
                                    </p:animRot>
                                  </p:childTnLst>
                                </p:cTn>
                              </p:par>
                              <p:par>
                                <p:cTn fill="hold" nodeType="withEffect" presetClass="entr" presetID="10" presetSubtype="0">
                                  <p:stCondLst>
                                    <p:cond delay="500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p15"/>
          <p:cNvPicPr preferRelativeResize="0"/>
          <p:nvPr/>
        </p:nvPicPr>
        <p:blipFill rotWithShape="1">
          <a:blip r:embed="rId4">
            <a:alphaModFix/>
          </a:blip>
          <a:srcRect b="0" l="0" r="0" t="0"/>
          <a:stretch/>
        </p:blipFill>
        <p:spPr>
          <a:xfrm>
            <a:off x="2911475" y="2100262"/>
            <a:ext cx="1098550" cy="2514600"/>
          </a:xfrm>
          <a:prstGeom prst="rect">
            <a:avLst/>
          </a:prstGeom>
          <a:noFill/>
          <a:ln>
            <a:noFill/>
          </a:ln>
        </p:spPr>
      </p:pic>
      <p:pic>
        <p:nvPicPr>
          <p:cNvPr id="116" name="Google Shape;116;p15"/>
          <p:cNvPicPr preferRelativeResize="0"/>
          <p:nvPr/>
        </p:nvPicPr>
        <p:blipFill rotWithShape="1">
          <a:blip r:embed="rId5">
            <a:alphaModFix/>
          </a:blip>
          <a:srcRect b="0" l="0" r="0" t="0"/>
          <a:stretch/>
        </p:blipFill>
        <p:spPr>
          <a:xfrm>
            <a:off x="2916237" y="2100262"/>
            <a:ext cx="1093787" cy="2514600"/>
          </a:xfrm>
          <a:prstGeom prst="rect">
            <a:avLst/>
          </a:prstGeom>
          <a:noFill/>
          <a:ln>
            <a:noFill/>
          </a:ln>
        </p:spPr>
      </p:pic>
      <p:pic>
        <p:nvPicPr>
          <p:cNvPr descr="A picture containing drawing&#10;&#10;Description automatically generated" id="117" name="Google Shape;117;p15"/>
          <p:cNvPicPr preferRelativeResize="0"/>
          <p:nvPr/>
        </p:nvPicPr>
        <p:blipFill rotWithShape="1">
          <a:blip r:embed="rId6">
            <a:alphaModFix/>
          </a:blip>
          <a:srcRect b="0" l="0" r="0" t="0"/>
          <a:stretch/>
        </p:blipFill>
        <p:spPr>
          <a:xfrm>
            <a:off x="10926762" y="1914525"/>
            <a:ext cx="1189037" cy="1660525"/>
          </a:xfrm>
          <a:prstGeom prst="rect">
            <a:avLst/>
          </a:prstGeom>
          <a:noFill/>
          <a:ln>
            <a:noFill/>
          </a:ln>
        </p:spPr>
      </p:pic>
      <p:pic>
        <p:nvPicPr>
          <p:cNvPr descr="A insect on the ground&#10;&#10;Description automatically generated" id="118" name="Google Shape;118;p15"/>
          <p:cNvPicPr preferRelativeResize="0"/>
          <p:nvPr/>
        </p:nvPicPr>
        <p:blipFill rotWithShape="1">
          <a:blip r:embed="rId7">
            <a:alphaModFix/>
          </a:blip>
          <a:srcRect b="0" l="0" r="0" t="0"/>
          <a:stretch/>
        </p:blipFill>
        <p:spPr>
          <a:xfrm>
            <a:off x="619125" y="1914525"/>
            <a:ext cx="639762" cy="614362"/>
          </a:xfrm>
          <a:prstGeom prst="rect">
            <a:avLst/>
          </a:prstGeom>
          <a:noFill/>
          <a:ln>
            <a:noFill/>
          </a:ln>
        </p:spPr>
      </p:pic>
      <p:pic>
        <p:nvPicPr>
          <p:cNvPr id="119" name="Google Shape;119;p15"/>
          <p:cNvPicPr preferRelativeResize="0"/>
          <p:nvPr/>
        </p:nvPicPr>
        <p:blipFill rotWithShape="1">
          <a:blip r:embed="rId8">
            <a:alphaModFix/>
          </a:blip>
          <a:srcRect b="0" l="0" r="0" t="0"/>
          <a:stretch/>
        </p:blipFill>
        <p:spPr>
          <a:xfrm>
            <a:off x="2781300" y="1687512"/>
            <a:ext cx="7319962" cy="4624387"/>
          </a:xfrm>
          <a:prstGeom prst="rect">
            <a:avLst/>
          </a:prstGeom>
          <a:noFill/>
          <a:ln>
            <a:noFill/>
          </a:ln>
        </p:spPr>
      </p:pic>
      <p:pic>
        <p:nvPicPr>
          <p:cNvPr id="120" name="Google Shape;120;p15"/>
          <p:cNvPicPr preferRelativeResize="0"/>
          <p:nvPr/>
        </p:nvPicPr>
        <p:blipFill rotWithShape="1">
          <a:blip r:embed="rId9">
            <a:alphaModFix/>
          </a:blip>
          <a:srcRect b="0" l="0" r="0" t="0"/>
          <a:stretch/>
        </p:blipFill>
        <p:spPr>
          <a:xfrm>
            <a:off x="12414250" y="3865562"/>
            <a:ext cx="609600" cy="609600"/>
          </a:xfrm>
          <a:prstGeom prst="rect">
            <a:avLst/>
          </a:prstGeom>
          <a:noFill/>
          <a:ln>
            <a:noFill/>
          </a:ln>
        </p:spPr>
      </p:pic>
      <p:pic>
        <p:nvPicPr>
          <p:cNvPr id="121" name="Google Shape;121;p15"/>
          <p:cNvPicPr preferRelativeResize="0"/>
          <p:nvPr/>
        </p:nvPicPr>
        <p:blipFill rotWithShape="1">
          <a:blip r:embed="rId9">
            <a:alphaModFix/>
          </a:blip>
          <a:srcRect b="0" l="0" r="0" t="0"/>
          <a:stretch/>
        </p:blipFill>
        <p:spPr>
          <a:xfrm>
            <a:off x="12414250" y="4702175"/>
            <a:ext cx="609600" cy="609600"/>
          </a:xfrm>
          <a:prstGeom prst="rect">
            <a:avLst/>
          </a:prstGeom>
          <a:noFill/>
          <a:ln>
            <a:noFill/>
          </a:ln>
        </p:spPr>
      </p:pic>
      <p:pic>
        <p:nvPicPr>
          <p:cNvPr descr="A picture containing food&#10;&#10;Description automatically generated" id="122" name="Google Shape;122;p15"/>
          <p:cNvPicPr preferRelativeResize="0"/>
          <p:nvPr/>
        </p:nvPicPr>
        <p:blipFill rotWithShape="1">
          <a:blip r:embed="rId10">
            <a:alphaModFix/>
          </a:blip>
          <a:srcRect b="0" l="0" r="0" t="0"/>
          <a:stretch/>
        </p:blipFill>
        <p:spPr>
          <a:xfrm>
            <a:off x="9669462" y="49212"/>
            <a:ext cx="1519237" cy="1519237"/>
          </a:xfrm>
          <a:prstGeom prst="rect">
            <a:avLst/>
          </a:prstGeom>
          <a:noFill/>
          <a:ln>
            <a:noFill/>
          </a:ln>
        </p:spPr>
      </p:pic>
      <p:sp>
        <p:nvSpPr>
          <p:cNvPr id="123" name="Google Shape;123;p15"/>
          <p:cNvSpPr/>
          <p:nvPr/>
        </p:nvSpPr>
        <p:spPr>
          <a:xfrm>
            <a:off x="4154487" y="741362"/>
            <a:ext cx="5514975" cy="1173162"/>
          </a:xfrm>
          <a:prstGeom prst="wedgeRectCallout">
            <a:avLst>
              <a:gd fmla="val 4736" name="adj1"/>
              <a:gd fmla="val 30356" name="adj2"/>
            </a:avLst>
          </a:prstGeom>
          <a:solidFill>
            <a:schemeClr val="lt1">
              <a:alpha val="74509"/>
            </a:schemeClr>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ahoma"/>
              <a:buNone/>
            </a:pPr>
            <a:r>
              <a:rPr b="0" i="0" lang="en-US" sz="1800" u="none" cap="none" strike="noStrike">
                <a:solidFill>
                  <a:schemeClr val="dk1"/>
                </a:solidFill>
                <a:latin typeface="Tahoma"/>
                <a:ea typeface="Tahoma"/>
                <a:cs typeface="Tahoma"/>
                <a:sym typeface="Tahoma"/>
              </a:rPr>
              <a:t>Em hãy nêu dấu hiệu chia hết cho 2?</a:t>
            </a:r>
            <a:endParaRPr/>
          </a:p>
        </p:txBody>
      </p:sp>
      <p:sp>
        <p:nvSpPr>
          <p:cNvPr id="124" name="Google Shape;124;p15"/>
          <p:cNvSpPr txBox="1"/>
          <p:nvPr/>
        </p:nvSpPr>
        <p:spPr>
          <a:xfrm>
            <a:off x="4271962" y="3586162"/>
            <a:ext cx="528002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Các số có chữ số tận cùng 0; 2; 4; 6; 8 (tức chữa số chẵn) thì chia hết cho 2.</a:t>
            </a:r>
            <a:endParaRPr/>
          </a:p>
        </p:txBody>
      </p:sp>
      <p:sp>
        <p:nvSpPr>
          <p:cNvPr id="125" name="Google Shape;125;p15"/>
          <p:cNvSpPr/>
          <p:nvPr/>
        </p:nvSpPr>
        <p:spPr>
          <a:xfrm>
            <a:off x="9975850"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WRONG</a:t>
            </a:r>
            <a:r>
              <a:rPr b="1" i="0" lang="en-US" sz="1800" u="none" cap="none" strike="noStrike">
                <a:solidFill>
                  <a:srgbClr val="002060"/>
                </a:solidFill>
                <a:latin typeface="Calibri"/>
                <a:ea typeface="Calibri"/>
                <a:cs typeface="Calibri"/>
                <a:sym typeface="Calibri"/>
              </a:rPr>
              <a:t>/SAI</a:t>
            </a:r>
            <a:endParaRPr/>
          </a:p>
        </p:txBody>
      </p:sp>
      <p:sp>
        <p:nvSpPr>
          <p:cNvPr id="126" name="Google Shape;126;p15"/>
          <p:cNvSpPr/>
          <p:nvPr/>
        </p:nvSpPr>
        <p:spPr>
          <a:xfrm flipH="1">
            <a:off x="8116887"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RIGHT</a:t>
            </a:r>
            <a:r>
              <a:rPr b="1" i="0" lang="en-US" sz="1800" u="none" cap="none" strike="noStrike">
                <a:solidFill>
                  <a:srgbClr val="002060"/>
                </a:solidFill>
                <a:latin typeface="Calibri"/>
                <a:ea typeface="Calibri"/>
                <a:cs typeface="Calibri"/>
                <a:sym typeface="Calibri"/>
              </a:rPr>
              <a:t>/ĐÚNG</a:t>
            </a:r>
            <a:endParaRPr/>
          </a:p>
        </p:txBody>
      </p:sp>
      <p:pic>
        <p:nvPicPr>
          <p:cNvPr id="127" name="Google Shape;127;p15"/>
          <p:cNvPicPr preferRelativeResize="0"/>
          <p:nvPr/>
        </p:nvPicPr>
        <p:blipFill rotWithShape="1">
          <a:blip r:embed="rId9">
            <a:alphaModFix/>
          </a:blip>
          <a:srcRect b="0" l="0" r="0" t="0"/>
          <a:stretch/>
        </p:blipFill>
        <p:spPr>
          <a:xfrm>
            <a:off x="12414250" y="5407025"/>
            <a:ext cx="609600" cy="609600"/>
          </a:xfrm>
          <a:prstGeom prst="rect">
            <a:avLst/>
          </a:prstGeom>
          <a:noFill/>
          <a:ln>
            <a:noFill/>
          </a:ln>
        </p:spPr>
      </p:pic>
      <p:pic>
        <p:nvPicPr>
          <p:cNvPr id="128" name="Google Shape;128;p15"/>
          <p:cNvPicPr preferRelativeResize="0"/>
          <p:nvPr/>
        </p:nvPicPr>
        <p:blipFill rotWithShape="1">
          <a:blip r:embed="rId11">
            <a:alphaModFix/>
          </a:blip>
          <a:srcRect b="0" l="0" r="0" t="0"/>
          <a:stretch/>
        </p:blipFill>
        <p:spPr>
          <a:xfrm>
            <a:off x="798512" y="49212"/>
            <a:ext cx="1982787" cy="21717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0"/>
                                        <p:tgtEl>
                                          <p:spTgt spid="119"/>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50" fill="hold"/>
                                        <p:tgtEl>
                                          <p:spTgt spid="119"/>
                                        </p:tgtEl>
                                        <p:attrNameLst>
                                          <p:attrName>r</p:attrName>
                                        </p:attrNameLst>
                                      </p:cBhvr>
                                    </p:animRot>
                                  </p:childTnLst>
                                </p:cTn>
                              </p:par>
                              <p:par>
                                <p:cTn fill="hold" nodeType="withEffect" presetClass="entr" presetID="10" presetSubtype="0">
                                  <p:stCondLst>
                                    <p:cond delay="500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
                                        </p:tgtEl>
                                      </p:cBhvr>
                                    </p:animEffect>
                                    <p:set>
                                      <p:cBhvr>
                                        <p:cTn dur="1" fill="hold">
                                          <p:stCondLst>
                                            <p:cond delay="500"/>
                                          </p:stCondLst>
                                        </p:cTn>
                                        <p:tgtEl>
                                          <p:spTgt spid="1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3"/>
                                        </p:tgtEl>
                                      </p:cBhvr>
                                    </p:animEffect>
                                    <p:set>
                                      <p:cBhvr>
                                        <p:cTn dur="1" fill="hold">
                                          <p:stCondLst>
                                            <p:cond delay="500"/>
                                          </p:stCondLst>
                                        </p:cTn>
                                        <p:tgtEl>
                                          <p:spTgt spid="1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4"/>
                                        </p:tgtEl>
                                      </p:cBhvr>
                                    </p:animEffect>
                                    <p:set>
                                      <p:cBhvr>
                                        <p:cTn dur="1" fill="hold">
                                          <p:stCondLst>
                                            <p:cond delay="500"/>
                                          </p:stCondLst>
                                        </p:cTn>
                                        <p:tgtEl>
                                          <p:spTgt spid="124"/>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 presetSubtype="0">
                                  <p:stCondLst>
                                    <p:cond delay="2000"/>
                                  </p:stCondLst>
                                  <p:childTnLst>
                                    <p:set>
                                      <p:cBhvr>
                                        <p:cTn dur="1" fill="hold">
                                          <p:stCondLst>
                                            <p:cond delay="1"/>
                                          </p:stCondLst>
                                        </p:cTn>
                                        <p:tgtEl>
                                          <p:spTgt spid="115"/>
                                        </p:tgtEl>
                                        <p:attrNameLst>
                                          <p:attrName>style.visibility</p:attrName>
                                        </p:attrNameLst>
                                      </p:cBhvr>
                                      <p:to>
                                        <p:strVal val="hidden"/>
                                      </p:to>
                                    </p:set>
                                  </p:childTnLst>
                                </p:cTn>
                              </p:par>
                            </p:childTnLst>
                          </p:cTn>
                        </p:par>
                        <p:par>
                          <p:cTn fill="hold">
                            <p:stCondLst>
                              <p:cond delay="501"/>
                            </p:stCondLst>
                            <p:childTnLst>
                              <p:par>
                                <p:cTn fill="hold" nodeType="afterEffect" presetClass="exit" presetID="2" presetSubtype="8">
                                  <p:stCondLst>
                                    <p:cond delay="0"/>
                                  </p:stCondLst>
                                  <p:childTnLst>
                                    <p:anim calcmode="lin" valueType="num">
                                      <p:cBhvr additive="base">
                                        <p:cTn dur="5000"/>
                                        <p:tgtEl>
                                          <p:spTgt spid="119"/>
                                        </p:tgtEl>
                                        <p:attrNameLst>
                                          <p:attrName>ppt_x</p:attrName>
                                        </p:attrNameLst>
                                      </p:cBhvr>
                                      <p:tavLst>
                                        <p:tav fmla="" tm="0">
                                          <p:val>
                                            <p:strVal val="#ppt_x"/>
                                          </p:val>
                                        </p:tav>
                                        <p:tav fmla="" tm="100000">
                                          <p:val>
                                            <p:strVal val="#ppt_x-1"/>
                                          </p:val>
                                        </p:tav>
                                      </p:tavLst>
                                    </p:anim>
                                    <p:set>
                                      <p:cBhvr>
                                        <p:cTn dur="1" fill="hold">
                                          <p:stCondLst>
                                            <p:cond delay="5000"/>
                                          </p:stCondLst>
                                        </p:cTn>
                                        <p:tgtEl>
                                          <p:spTgt spid="1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5"/>
                                        </p:tgtEl>
                                      </p:cBhvr>
                                    </p:animEffect>
                                    <p:set>
                                      <p:cBhvr>
                                        <p:cTn dur="1" fill="hold">
                                          <p:stCondLst>
                                            <p:cond delay="500"/>
                                          </p:stCondLst>
                                        </p:cTn>
                                        <p:tgtEl>
                                          <p:spTgt spid="12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26"/>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23"/>
                                        </p:tgtEl>
                                      </p:cBhvr>
                                    </p:animEffect>
                                    <p:set>
                                      <p:cBhvr>
                                        <p:cTn dur="1" fill="hold">
                                          <p:stCondLst>
                                            <p:cond delay="500"/>
                                          </p:stCondLst>
                                        </p:cTn>
                                        <p:tgtEl>
                                          <p:spTgt spid="1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4"/>
                                        </p:tgtEl>
                                      </p:cBhvr>
                                    </p:animEffect>
                                    <p:set>
                                      <p:cBhvr>
                                        <p:cTn dur="1" fill="hold">
                                          <p:stCondLst>
                                            <p:cond delay="500"/>
                                          </p:stCondLst>
                                        </p:cTn>
                                        <p:tgtEl>
                                          <p:spTgt spid="12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2" presetSubtype="8">
                                  <p:stCondLst>
                                    <p:cond delay="0"/>
                                  </p:stCondLst>
                                  <p:childTnLst>
                                    <p:anim calcmode="lin" valueType="num">
                                      <p:cBhvr additive="base">
                                        <p:cTn dur="5000"/>
                                        <p:tgtEl>
                                          <p:spTgt spid="119"/>
                                        </p:tgtEl>
                                        <p:attrNameLst>
                                          <p:attrName>ppt_x</p:attrName>
                                        </p:attrNameLst>
                                      </p:cBhvr>
                                      <p:tavLst>
                                        <p:tav fmla="" tm="0">
                                          <p:val>
                                            <p:strVal val="#ppt_x"/>
                                          </p:val>
                                        </p:tav>
                                        <p:tav fmla="" tm="100000">
                                          <p:val>
                                            <p:strVal val="#ppt_x-1"/>
                                          </p:val>
                                        </p:tav>
                                      </p:tavLst>
                                    </p:anim>
                                    <p:set>
                                      <p:cBhvr>
                                        <p:cTn dur="1" fill="hold">
                                          <p:stCondLst>
                                            <p:cond delay="5000"/>
                                          </p:stCondLst>
                                        </p:cTn>
                                        <p:tgtEl>
                                          <p:spTgt spid="1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pic>
        <p:nvPicPr>
          <p:cNvPr id="133" name="Google Shape;133;p16"/>
          <p:cNvPicPr preferRelativeResize="0"/>
          <p:nvPr/>
        </p:nvPicPr>
        <p:blipFill rotWithShape="1">
          <a:blip r:embed="rId4">
            <a:alphaModFix/>
          </a:blip>
          <a:srcRect b="0" l="0" r="0" t="0"/>
          <a:stretch/>
        </p:blipFill>
        <p:spPr>
          <a:xfrm>
            <a:off x="2903537" y="2092325"/>
            <a:ext cx="1069975" cy="2490787"/>
          </a:xfrm>
          <a:prstGeom prst="rect">
            <a:avLst/>
          </a:prstGeom>
          <a:noFill/>
          <a:ln>
            <a:noFill/>
          </a:ln>
        </p:spPr>
      </p:pic>
      <p:pic>
        <p:nvPicPr>
          <p:cNvPr id="134" name="Google Shape;134;p16"/>
          <p:cNvPicPr preferRelativeResize="0"/>
          <p:nvPr/>
        </p:nvPicPr>
        <p:blipFill rotWithShape="1">
          <a:blip r:embed="rId5">
            <a:alphaModFix/>
          </a:blip>
          <a:srcRect b="0" l="0" r="0" t="0"/>
          <a:stretch/>
        </p:blipFill>
        <p:spPr>
          <a:xfrm>
            <a:off x="2903537" y="2092325"/>
            <a:ext cx="1063625" cy="2490787"/>
          </a:xfrm>
          <a:prstGeom prst="rect">
            <a:avLst/>
          </a:prstGeom>
          <a:noFill/>
          <a:ln>
            <a:noFill/>
          </a:ln>
        </p:spPr>
      </p:pic>
      <p:pic>
        <p:nvPicPr>
          <p:cNvPr descr="A picture containing drawing&#10;&#10;Description automatically generated" id="135" name="Google Shape;135;p16"/>
          <p:cNvPicPr preferRelativeResize="0"/>
          <p:nvPr/>
        </p:nvPicPr>
        <p:blipFill rotWithShape="1">
          <a:blip r:embed="rId6">
            <a:alphaModFix/>
          </a:blip>
          <a:srcRect b="0" l="0" r="0" t="0"/>
          <a:stretch/>
        </p:blipFill>
        <p:spPr>
          <a:xfrm>
            <a:off x="10926762" y="1914525"/>
            <a:ext cx="1189037" cy="1660525"/>
          </a:xfrm>
          <a:prstGeom prst="rect">
            <a:avLst/>
          </a:prstGeom>
          <a:noFill/>
          <a:ln>
            <a:noFill/>
          </a:ln>
        </p:spPr>
      </p:pic>
      <p:pic>
        <p:nvPicPr>
          <p:cNvPr descr="A insect on the ground&#10;&#10;Description automatically generated" id="136" name="Google Shape;136;p16"/>
          <p:cNvPicPr preferRelativeResize="0"/>
          <p:nvPr/>
        </p:nvPicPr>
        <p:blipFill rotWithShape="1">
          <a:blip r:embed="rId7">
            <a:alphaModFix/>
          </a:blip>
          <a:srcRect b="0" l="0" r="0" t="0"/>
          <a:stretch/>
        </p:blipFill>
        <p:spPr>
          <a:xfrm>
            <a:off x="619125" y="1914525"/>
            <a:ext cx="639762" cy="614362"/>
          </a:xfrm>
          <a:prstGeom prst="rect">
            <a:avLst/>
          </a:prstGeom>
          <a:noFill/>
          <a:ln>
            <a:noFill/>
          </a:ln>
        </p:spPr>
      </p:pic>
      <p:pic>
        <p:nvPicPr>
          <p:cNvPr id="137" name="Google Shape;137;p16"/>
          <p:cNvPicPr preferRelativeResize="0"/>
          <p:nvPr/>
        </p:nvPicPr>
        <p:blipFill rotWithShape="1">
          <a:blip r:embed="rId8">
            <a:alphaModFix/>
          </a:blip>
          <a:srcRect b="0" l="0" r="0" t="0"/>
          <a:stretch/>
        </p:blipFill>
        <p:spPr>
          <a:xfrm>
            <a:off x="2781300" y="1687512"/>
            <a:ext cx="7319962" cy="4624387"/>
          </a:xfrm>
          <a:prstGeom prst="rect">
            <a:avLst/>
          </a:prstGeom>
          <a:noFill/>
          <a:ln>
            <a:noFill/>
          </a:ln>
        </p:spPr>
      </p:pic>
      <p:pic>
        <p:nvPicPr>
          <p:cNvPr id="138" name="Google Shape;138;p16"/>
          <p:cNvPicPr preferRelativeResize="0"/>
          <p:nvPr/>
        </p:nvPicPr>
        <p:blipFill rotWithShape="1">
          <a:blip r:embed="rId9">
            <a:alphaModFix/>
          </a:blip>
          <a:srcRect b="0" l="0" r="0" t="0"/>
          <a:stretch/>
        </p:blipFill>
        <p:spPr>
          <a:xfrm>
            <a:off x="12414250" y="3865562"/>
            <a:ext cx="609600" cy="609600"/>
          </a:xfrm>
          <a:prstGeom prst="rect">
            <a:avLst/>
          </a:prstGeom>
          <a:noFill/>
          <a:ln>
            <a:noFill/>
          </a:ln>
        </p:spPr>
      </p:pic>
      <p:pic>
        <p:nvPicPr>
          <p:cNvPr id="139" name="Google Shape;139;p16"/>
          <p:cNvPicPr preferRelativeResize="0"/>
          <p:nvPr/>
        </p:nvPicPr>
        <p:blipFill rotWithShape="1">
          <a:blip r:embed="rId9">
            <a:alphaModFix/>
          </a:blip>
          <a:srcRect b="0" l="0" r="0" t="0"/>
          <a:stretch/>
        </p:blipFill>
        <p:spPr>
          <a:xfrm>
            <a:off x="12414250" y="4702175"/>
            <a:ext cx="609600" cy="609600"/>
          </a:xfrm>
          <a:prstGeom prst="rect">
            <a:avLst/>
          </a:prstGeom>
          <a:noFill/>
          <a:ln>
            <a:noFill/>
          </a:ln>
        </p:spPr>
      </p:pic>
      <p:pic>
        <p:nvPicPr>
          <p:cNvPr descr="A picture containing food&#10;&#10;Description automatically generated" id="140" name="Google Shape;140;p16"/>
          <p:cNvPicPr preferRelativeResize="0"/>
          <p:nvPr/>
        </p:nvPicPr>
        <p:blipFill rotWithShape="1">
          <a:blip r:embed="rId10">
            <a:alphaModFix/>
          </a:blip>
          <a:srcRect b="0" l="0" r="0" t="0"/>
          <a:stretch/>
        </p:blipFill>
        <p:spPr>
          <a:xfrm>
            <a:off x="9669462" y="49212"/>
            <a:ext cx="1519237" cy="1519237"/>
          </a:xfrm>
          <a:prstGeom prst="rect">
            <a:avLst/>
          </a:prstGeom>
          <a:noFill/>
          <a:ln>
            <a:noFill/>
          </a:ln>
        </p:spPr>
      </p:pic>
      <p:sp>
        <p:nvSpPr>
          <p:cNvPr id="141" name="Google Shape;141;p16"/>
          <p:cNvSpPr/>
          <p:nvPr/>
        </p:nvSpPr>
        <p:spPr>
          <a:xfrm>
            <a:off x="3967162" y="741362"/>
            <a:ext cx="5702300" cy="1173162"/>
          </a:xfrm>
          <a:prstGeom prst="wedgeRectCallout">
            <a:avLst>
              <a:gd fmla="val 4736" name="adj1"/>
              <a:gd fmla="val 30356" name="adj2"/>
            </a:avLst>
          </a:prstGeom>
          <a:solidFill>
            <a:schemeClr val="lt1">
              <a:alpha val="74509"/>
            </a:schemeClr>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Trong các số sau, số nào chia hết cho 2 và 5:</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2020; 2021; 2022; 2023; 2024; 2025</a:t>
            </a:r>
            <a:endParaRPr/>
          </a:p>
        </p:txBody>
      </p:sp>
      <p:sp>
        <p:nvSpPr>
          <p:cNvPr id="142" name="Google Shape;142;p16"/>
          <p:cNvSpPr txBox="1"/>
          <p:nvPr/>
        </p:nvSpPr>
        <p:spPr>
          <a:xfrm>
            <a:off x="4289425" y="3744912"/>
            <a:ext cx="528002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ahoma"/>
              <a:buNone/>
            </a:pPr>
            <a:r>
              <a:rPr b="0" i="0" lang="en-US" sz="1800" u="none" cap="none" strike="noStrike">
                <a:solidFill>
                  <a:schemeClr val="dk1"/>
                </a:solidFill>
                <a:latin typeface="Tahoma"/>
                <a:ea typeface="Tahoma"/>
                <a:cs typeface="Tahoma"/>
                <a:sym typeface="Tahoma"/>
              </a:rPr>
              <a:t>2020</a:t>
            </a:r>
            <a:endParaRPr/>
          </a:p>
        </p:txBody>
      </p:sp>
      <p:sp>
        <p:nvSpPr>
          <p:cNvPr id="143" name="Google Shape;143;p16"/>
          <p:cNvSpPr/>
          <p:nvPr/>
        </p:nvSpPr>
        <p:spPr>
          <a:xfrm>
            <a:off x="9975850"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WRONG</a:t>
            </a:r>
            <a:r>
              <a:rPr b="1" i="0" lang="en-US" sz="1800" u="none" cap="none" strike="noStrike">
                <a:solidFill>
                  <a:srgbClr val="002060"/>
                </a:solidFill>
                <a:latin typeface="Calibri"/>
                <a:ea typeface="Calibri"/>
                <a:cs typeface="Calibri"/>
                <a:sym typeface="Calibri"/>
              </a:rPr>
              <a:t>/SAI</a:t>
            </a:r>
            <a:endParaRPr/>
          </a:p>
        </p:txBody>
      </p:sp>
      <p:sp>
        <p:nvSpPr>
          <p:cNvPr id="144" name="Google Shape;144;p16"/>
          <p:cNvSpPr/>
          <p:nvPr/>
        </p:nvSpPr>
        <p:spPr>
          <a:xfrm flipH="1">
            <a:off x="8116887"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RIGHT</a:t>
            </a:r>
            <a:r>
              <a:rPr b="1" i="0" lang="en-US" sz="1800" u="none" cap="none" strike="noStrike">
                <a:solidFill>
                  <a:srgbClr val="002060"/>
                </a:solidFill>
                <a:latin typeface="Calibri"/>
                <a:ea typeface="Calibri"/>
                <a:cs typeface="Calibri"/>
                <a:sym typeface="Calibri"/>
              </a:rPr>
              <a:t>/ĐÚNG</a:t>
            </a:r>
            <a:endParaRPr/>
          </a:p>
        </p:txBody>
      </p:sp>
      <p:pic>
        <p:nvPicPr>
          <p:cNvPr id="145" name="Google Shape;145;p16"/>
          <p:cNvPicPr preferRelativeResize="0"/>
          <p:nvPr/>
        </p:nvPicPr>
        <p:blipFill rotWithShape="1">
          <a:blip r:embed="rId9">
            <a:alphaModFix/>
          </a:blip>
          <a:srcRect b="0" l="0" r="0" t="0"/>
          <a:stretch/>
        </p:blipFill>
        <p:spPr>
          <a:xfrm>
            <a:off x="12414250" y="5538787"/>
            <a:ext cx="609600" cy="609600"/>
          </a:xfrm>
          <a:prstGeom prst="rect">
            <a:avLst/>
          </a:prstGeom>
          <a:noFill/>
          <a:ln>
            <a:noFill/>
          </a:ln>
        </p:spPr>
      </p:pic>
      <p:pic>
        <p:nvPicPr>
          <p:cNvPr id="146" name="Google Shape;146;p16"/>
          <p:cNvPicPr preferRelativeResize="0"/>
          <p:nvPr/>
        </p:nvPicPr>
        <p:blipFill rotWithShape="1">
          <a:blip r:embed="rId11">
            <a:alphaModFix/>
          </a:blip>
          <a:srcRect b="0" l="0" r="0" t="0"/>
          <a:stretch/>
        </p:blipFill>
        <p:spPr>
          <a:xfrm>
            <a:off x="798512" y="49212"/>
            <a:ext cx="1982787" cy="21717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0"/>
                                        <p:tgtEl>
                                          <p:spTgt spid="137"/>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50" fill="hold"/>
                                        <p:tgtEl>
                                          <p:spTgt spid="137"/>
                                        </p:tgtEl>
                                        <p:attrNameLst>
                                          <p:attrName>r</p:attrName>
                                        </p:attrNameLst>
                                      </p:cBhvr>
                                    </p:animRot>
                                  </p:childTnLst>
                                </p:cTn>
                              </p:par>
                              <p:par>
                                <p:cTn fill="hold" nodeType="withEffect" presetClass="entr" presetID="10" presetSubtype="0">
                                  <p:stCondLst>
                                    <p:cond delay="500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4"/>
                                        </p:tgtEl>
                                      </p:cBhvr>
                                    </p:animEffect>
                                    <p:set>
                                      <p:cBhvr>
                                        <p:cTn dur="1" fill="hold">
                                          <p:stCondLst>
                                            <p:cond delay="500"/>
                                          </p:stCondLst>
                                        </p:cTn>
                                        <p:tgtEl>
                                          <p:spTgt spid="1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1"/>
                                        </p:tgtEl>
                                      </p:cBhvr>
                                    </p:animEffect>
                                    <p:set>
                                      <p:cBhvr>
                                        <p:cTn dur="1" fill="hold">
                                          <p:stCondLst>
                                            <p:cond delay="500"/>
                                          </p:stCondLst>
                                        </p:cTn>
                                        <p:tgtEl>
                                          <p:spTgt spid="1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2"/>
                                        </p:tgtEl>
                                      </p:cBhvr>
                                    </p:animEffect>
                                    <p:set>
                                      <p:cBhvr>
                                        <p:cTn dur="1" fill="hold">
                                          <p:stCondLst>
                                            <p:cond delay="500"/>
                                          </p:stCondLst>
                                        </p:cTn>
                                        <p:tgtEl>
                                          <p:spTgt spid="142"/>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 presetSubtype="0">
                                  <p:stCondLst>
                                    <p:cond delay="2000"/>
                                  </p:stCondLst>
                                  <p:childTnLst>
                                    <p:set>
                                      <p:cBhvr>
                                        <p:cTn dur="1" fill="hold">
                                          <p:stCondLst>
                                            <p:cond delay="1"/>
                                          </p:stCondLst>
                                        </p:cTn>
                                        <p:tgtEl>
                                          <p:spTgt spid="133"/>
                                        </p:tgtEl>
                                        <p:attrNameLst>
                                          <p:attrName>style.visibility</p:attrName>
                                        </p:attrNameLst>
                                      </p:cBhvr>
                                      <p:to>
                                        <p:strVal val="hidden"/>
                                      </p:to>
                                    </p:set>
                                  </p:childTnLst>
                                </p:cTn>
                              </p:par>
                            </p:childTnLst>
                          </p:cTn>
                        </p:par>
                        <p:par>
                          <p:cTn fill="hold">
                            <p:stCondLst>
                              <p:cond delay="501"/>
                            </p:stCondLst>
                            <p:childTnLst>
                              <p:par>
                                <p:cTn fill="hold" nodeType="afterEffect" presetClass="exit" presetID="2" presetSubtype="8">
                                  <p:stCondLst>
                                    <p:cond delay="0"/>
                                  </p:stCondLst>
                                  <p:childTnLst>
                                    <p:anim calcmode="lin" valueType="num">
                                      <p:cBhvr additive="base">
                                        <p:cTn dur="5000"/>
                                        <p:tgtEl>
                                          <p:spTgt spid="137"/>
                                        </p:tgtEl>
                                        <p:attrNameLst>
                                          <p:attrName>ppt_x</p:attrName>
                                        </p:attrNameLst>
                                      </p:cBhvr>
                                      <p:tavLst>
                                        <p:tav fmla="" tm="0">
                                          <p:val>
                                            <p:strVal val="#ppt_x"/>
                                          </p:val>
                                        </p:tav>
                                        <p:tav fmla="" tm="100000">
                                          <p:val>
                                            <p:strVal val="#ppt_x-1"/>
                                          </p:val>
                                        </p:tav>
                                      </p:tavLst>
                                    </p:anim>
                                    <p:set>
                                      <p:cBhvr>
                                        <p:cTn dur="1" fill="hold">
                                          <p:stCondLst>
                                            <p:cond delay="5000"/>
                                          </p:stCondLst>
                                        </p:cTn>
                                        <p:tgtEl>
                                          <p:spTgt spid="1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3"/>
                                        </p:tgtEl>
                                      </p:cBhvr>
                                    </p:animEffect>
                                    <p:set>
                                      <p:cBhvr>
                                        <p:cTn dur="1" fill="hold">
                                          <p:stCondLst>
                                            <p:cond delay="500"/>
                                          </p:stCondLst>
                                        </p:cTn>
                                        <p:tgtEl>
                                          <p:spTgt spid="14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44"/>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41"/>
                                        </p:tgtEl>
                                      </p:cBhvr>
                                    </p:animEffect>
                                    <p:set>
                                      <p:cBhvr>
                                        <p:cTn dur="1" fill="hold">
                                          <p:stCondLst>
                                            <p:cond delay="500"/>
                                          </p:stCondLst>
                                        </p:cTn>
                                        <p:tgtEl>
                                          <p:spTgt spid="1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2"/>
                                        </p:tgtEl>
                                      </p:cBhvr>
                                    </p:animEffect>
                                    <p:set>
                                      <p:cBhvr>
                                        <p:cTn dur="1" fill="hold">
                                          <p:stCondLst>
                                            <p:cond delay="500"/>
                                          </p:stCondLst>
                                        </p:cTn>
                                        <p:tgtEl>
                                          <p:spTgt spid="142"/>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2" presetSubtype="8">
                                  <p:stCondLst>
                                    <p:cond delay="0"/>
                                  </p:stCondLst>
                                  <p:childTnLst>
                                    <p:anim calcmode="lin" valueType="num">
                                      <p:cBhvr additive="base">
                                        <p:cTn dur="5000"/>
                                        <p:tgtEl>
                                          <p:spTgt spid="137"/>
                                        </p:tgtEl>
                                        <p:attrNameLst>
                                          <p:attrName>ppt_x</p:attrName>
                                        </p:attrNameLst>
                                      </p:cBhvr>
                                      <p:tavLst>
                                        <p:tav fmla="" tm="0">
                                          <p:val>
                                            <p:strVal val="#ppt_x"/>
                                          </p:val>
                                        </p:tav>
                                        <p:tav fmla="" tm="100000">
                                          <p:val>
                                            <p:strVal val="#ppt_x-1"/>
                                          </p:val>
                                        </p:tav>
                                      </p:tavLst>
                                    </p:anim>
                                    <p:set>
                                      <p:cBhvr>
                                        <p:cTn dur="1" fill="hold">
                                          <p:stCondLst>
                                            <p:cond delay="5000"/>
                                          </p:stCondLst>
                                        </p:cTn>
                                        <p:tgtEl>
                                          <p:spTgt spid="1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pic>
        <p:nvPicPr>
          <p:cNvPr id="151" name="Google Shape;151;p17"/>
          <p:cNvPicPr preferRelativeResize="0"/>
          <p:nvPr/>
        </p:nvPicPr>
        <p:blipFill rotWithShape="1">
          <a:blip r:embed="rId4">
            <a:alphaModFix/>
          </a:blip>
          <a:srcRect b="0" l="0" r="0" t="0"/>
          <a:stretch/>
        </p:blipFill>
        <p:spPr>
          <a:xfrm>
            <a:off x="2925762" y="2157412"/>
            <a:ext cx="1055687" cy="2386012"/>
          </a:xfrm>
          <a:prstGeom prst="rect">
            <a:avLst/>
          </a:prstGeom>
          <a:noFill/>
          <a:ln>
            <a:noFill/>
          </a:ln>
        </p:spPr>
      </p:pic>
      <p:pic>
        <p:nvPicPr>
          <p:cNvPr id="152" name="Google Shape;152;p17"/>
          <p:cNvPicPr preferRelativeResize="0"/>
          <p:nvPr/>
        </p:nvPicPr>
        <p:blipFill rotWithShape="1">
          <a:blip r:embed="rId5">
            <a:alphaModFix/>
          </a:blip>
          <a:srcRect b="0" l="0" r="0" t="0"/>
          <a:stretch/>
        </p:blipFill>
        <p:spPr>
          <a:xfrm>
            <a:off x="2925762" y="2144712"/>
            <a:ext cx="1052512" cy="2398712"/>
          </a:xfrm>
          <a:prstGeom prst="rect">
            <a:avLst/>
          </a:prstGeom>
          <a:noFill/>
          <a:ln>
            <a:noFill/>
          </a:ln>
        </p:spPr>
      </p:pic>
      <p:pic>
        <p:nvPicPr>
          <p:cNvPr descr="A picture containing drawing&#10;&#10;Description automatically generated" id="153" name="Google Shape;153;p17"/>
          <p:cNvPicPr preferRelativeResize="0"/>
          <p:nvPr/>
        </p:nvPicPr>
        <p:blipFill rotWithShape="1">
          <a:blip r:embed="rId6">
            <a:alphaModFix/>
          </a:blip>
          <a:srcRect b="0" l="0" r="0" t="0"/>
          <a:stretch/>
        </p:blipFill>
        <p:spPr>
          <a:xfrm>
            <a:off x="10926762" y="1914525"/>
            <a:ext cx="1189037" cy="1660525"/>
          </a:xfrm>
          <a:prstGeom prst="rect">
            <a:avLst/>
          </a:prstGeom>
          <a:noFill/>
          <a:ln>
            <a:noFill/>
          </a:ln>
        </p:spPr>
      </p:pic>
      <p:pic>
        <p:nvPicPr>
          <p:cNvPr descr="A insect on the ground&#10;&#10;Description automatically generated" id="154" name="Google Shape;154;p17"/>
          <p:cNvPicPr preferRelativeResize="0"/>
          <p:nvPr/>
        </p:nvPicPr>
        <p:blipFill rotWithShape="1">
          <a:blip r:embed="rId7">
            <a:alphaModFix/>
          </a:blip>
          <a:srcRect b="0" l="0" r="0" t="0"/>
          <a:stretch/>
        </p:blipFill>
        <p:spPr>
          <a:xfrm>
            <a:off x="619125" y="1914525"/>
            <a:ext cx="639762" cy="614362"/>
          </a:xfrm>
          <a:prstGeom prst="rect">
            <a:avLst/>
          </a:prstGeom>
          <a:noFill/>
          <a:ln>
            <a:noFill/>
          </a:ln>
        </p:spPr>
      </p:pic>
      <p:pic>
        <p:nvPicPr>
          <p:cNvPr id="155" name="Google Shape;155;p17"/>
          <p:cNvPicPr preferRelativeResize="0"/>
          <p:nvPr/>
        </p:nvPicPr>
        <p:blipFill rotWithShape="1">
          <a:blip r:embed="rId8">
            <a:alphaModFix/>
          </a:blip>
          <a:srcRect b="0" l="0" r="0" t="0"/>
          <a:stretch/>
        </p:blipFill>
        <p:spPr>
          <a:xfrm>
            <a:off x="2781300" y="1687512"/>
            <a:ext cx="7319962" cy="4624387"/>
          </a:xfrm>
          <a:prstGeom prst="rect">
            <a:avLst/>
          </a:prstGeom>
          <a:noFill/>
          <a:ln>
            <a:noFill/>
          </a:ln>
        </p:spPr>
      </p:pic>
      <p:pic>
        <p:nvPicPr>
          <p:cNvPr id="156" name="Google Shape;156;p17"/>
          <p:cNvPicPr preferRelativeResize="0"/>
          <p:nvPr/>
        </p:nvPicPr>
        <p:blipFill rotWithShape="1">
          <a:blip r:embed="rId9">
            <a:alphaModFix/>
          </a:blip>
          <a:srcRect b="0" l="0" r="0" t="0"/>
          <a:stretch/>
        </p:blipFill>
        <p:spPr>
          <a:xfrm>
            <a:off x="12414250" y="3865562"/>
            <a:ext cx="609600" cy="609600"/>
          </a:xfrm>
          <a:prstGeom prst="rect">
            <a:avLst/>
          </a:prstGeom>
          <a:noFill/>
          <a:ln>
            <a:noFill/>
          </a:ln>
        </p:spPr>
      </p:pic>
      <p:pic>
        <p:nvPicPr>
          <p:cNvPr id="157" name="Google Shape;157;p17"/>
          <p:cNvPicPr preferRelativeResize="0"/>
          <p:nvPr/>
        </p:nvPicPr>
        <p:blipFill rotWithShape="1">
          <a:blip r:embed="rId9">
            <a:alphaModFix/>
          </a:blip>
          <a:srcRect b="0" l="0" r="0" t="0"/>
          <a:stretch/>
        </p:blipFill>
        <p:spPr>
          <a:xfrm>
            <a:off x="12414250" y="4702175"/>
            <a:ext cx="609600" cy="609600"/>
          </a:xfrm>
          <a:prstGeom prst="rect">
            <a:avLst/>
          </a:prstGeom>
          <a:noFill/>
          <a:ln>
            <a:noFill/>
          </a:ln>
        </p:spPr>
      </p:pic>
      <p:pic>
        <p:nvPicPr>
          <p:cNvPr descr="A picture containing food&#10;&#10;Description automatically generated" id="158" name="Google Shape;158;p17"/>
          <p:cNvPicPr preferRelativeResize="0"/>
          <p:nvPr/>
        </p:nvPicPr>
        <p:blipFill rotWithShape="1">
          <a:blip r:embed="rId10">
            <a:alphaModFix/>
          </a:blip>
          <a:srcRect b="0" l="0" r="0" t="0"/>
          <a:stretch/>
        </p:blipFill>
        <p:spPr>
          <a:xfrm>
            <a:off x="9669462" y="49212"/>
            <a:ext cx="1519237" cy="1519237"/>
          </a:xfrm>
          <a:prstGeom prst="rect">
            <a:avLst/>
          </a:prstGeom>
          <a:noFill/>
          <a:ln>
            <a:noFill/>
          </a:ln>
        </p:spPr>
      </p:pic>
      <p:sp>
        <p:nvSpPr>
          <p:cNvPr id="159" name="Google Shape;159;p17"/>
          <p:cNvSpPr/>
          <p:nvPr/>
        </p:nvSpPr>
        <p:spPr>
          <a:xfrm>
            <a:off x="4154487" y="741362"/>
            <a:ext cx="5514975" cy="1173162"/>
          </a:xfrm>
          <a:prstGeom prst="wedgeRectCallout">
            <a:avLst>
              <a:gd fmla="val 4736" name="adj1"/>
              <a:gd fmla="val 30356" name="adj2"/>
            </a:avLst>
          </a:prstGeom>
          <a:solidFill>
            <a:schemeClr val="lt1">
              <a:alpha val="74509"/>
            </a:schemeClr>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Em hãy nêu dấu hiệu chia hết cho 3?</a:t>
            </a:r>
            <a:endParaRPr/>
          </a:p>
        </p:txBody>
      </p:sp>
      <p:sp>
        <p:nvSpPr>
          <p:cNvPr id="160" name="Google Shape;160;p17"/>
          <p:cNvSpPr txBox="1"/>
          <p:nvPr/>
        </p:nvSpPr>
        <p:spPr>
          <a:xfrm>
            <a:off x="4271962" y="3598862"/>
            <a:ext cx="528002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Các số có tổng các chữ số chia hết cho 3 thì chia hết cho 3</a:t>
            </a:r>
            <a:endParaRPr/>
          </a:p>
        </p:txBody>
      </p:sp>
      <p:sp>
        <p:nvSpPr>
          <p:cNvPr id="161" name="Google Shape;161;p17"/>
          <p:cNvSpPr/>
          <p:nvPr/>
        </p:nvSpPr>
        <p:spPr>
          <a:xfrm>
            <a:off x="9975850"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WRONG</a:t>
            </a:r>
            <a:r>
              <a:rPr b="1" i="0" lang="en-US" sz="1800" u="none" cap="none" strike="noStrike">
                <a:solidFill>
                  <a:srgbClr val="002060"/>
                </a:solidFill>
                <a:latin typeface="Calibri"/>
                <a:ea typeface="Calibri"/>
                <a:cs typeface="Calibri"/>
                <a:sym typeface="Calibri"/>
              </a:rPr>
              <a:t>/SAI</a:t>
            </a:r>
            <a:endParaRPr/>
          </a:p>
        </p:txBody>
      </p:sp>
      <p:sp>
        <p:nvSpPr>
          <p:cNvPr id="162" name="Google Shape;162;p17"/>
          <p:cNvSpPr/>
          <p:nvPr/>
        </p:nvSpPr>
        <p:spPr>
          <a:xfrm flipH="1">
            <a:off x="8116887"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RIGHT</a:t>
            </a:r>
            <a:r>
              <a:rPr b="1" i="0" lang="en-US" sz="1800" u="none" cap="none" strike="noStrike">
                <a:solidFill>
                  <a:srgbClr val="002060"/>
                </a:solidFill>
                <a:latin typeface="Calibri"/>
                <a:ea typeface="Calibri"/>
                <a:cs typeface="Calibri"/>
                <a:sym typeface="Calibri"/>
              </a:rPr>
              <a:t>/ĐÚNG</a:t>
            </a:r>
            <a:endParaRPr/>
          </a:p>
        </p:txBody>
      </p:sp>
      <p:pic>
        <p:nvPicPr>
          <p:cNvPr id="163" name="Google Shape;163;p17"/>
          <p:cNvPicPr preferRelativeResize="0"/>
          <p:nvPr/>
        </p:nvPicPr>
        <p:blipFill rotWithShape="1">
          <a:blip r:embed="rId9">
            <a:alphaModFix/>
          </a:blip>
          <a:srcRect b="0" l="0" r="0" t="0"/>
          <a:stretch/>
        </p:blipFill>
        <p:spPr>
          <a:xfrm>
            <a:off x="12414250" y="5538787"/>
            <a:ext cx="609600" cy="609600"/>
          </a:xfrm>
          <a:prstGeom prst="rect">
            <a:avLst/>
          </a:prstGeom>
          <a:noFill/>
          <a:ln>
            <a:noFill/>
          </a:ln>
        </p:spPr>
      </p:pic>
      <p:pic>
        <p:nvPicPr>
          <p:cNvPr id="164" name="Google Shape;164;p17"/>
          <p:cNvPicPr preferRelativeResize="0"/>
          <p:nvPr/>
        </p:nvPicPr>
        <p:blipFill rotWithShape="1">
          <a:blip r:embed="rId11">
            <a:alphaModFix/>
          </a:blip>
          <a:srcRect b="0" l="0" r="0" t="0"/>
          <a:stretch/>
        </p:blipFill>
        <p:spPr>
          <a:xfrm>
            <a:off x="798512" y="49212"/>
            <a:ext cx="1982787" cy="21717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0"/>
                                        <p:tgtEl>
                                          <p:spTgt spid="155"/>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50" fill="hold"/>
                                        <p:tgtEl>
                                          <p:spTgt spid="155"/>
                                        </p:tgtEl>
                                        <p:attrNameLst>
                                          <p:attrName>r</p:attrName>
                                        </p:attrNameLst>
                                      </p:cBhvr>
                                    </p:animRot>
                                  </p:childTnLst>
                                </p:cTn>
                              </p:par>
                              <p:par>
                                <p:cTn fill="hold" nodeType="withEffect" presetClass="entr" presetID="10" presetSubtype="0">
                                  <p:stCondLst>
                                    <p:cond delay="500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2"/>
                                        </p:tgtEl>
                                      </p:cBhvr>
                                    </p:animEffect>
                                    <p:set>
                                      <p:cBhvr>
                                        <p:cTn dur="1" fill="hold">
                                          <p:stCondLst>
                                            <p:cond delay="500"/>
                                          </p:stCondLst>
                                        </p:cTn>
                                        <p:tgtEl>
                                          <p:spTgt spid="1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9"/>
                                        </p:tgtEl>
                                      </p:cBhvr>
                                    </p:animEffect>
                                    <p:set>
                                      <p:cBhvr>
                                        <p:cTn dur="1" fill="hold">
                                          <p:stCondLst>
                                            <p:cond delay="500"/>
                                          </p:stCondLst>
                                        </p:cTn>
                                        <p:tgtEl>
                                          <p:spTgt spid="1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0"/>
                                        </p:tgtEl>
                                      </p:cBhvr>
                                    </p:animEffect>
                                    <p:set>
                                      <p:cBhvr>
                                        <p:cTn dur="1" fill="hold">
                                          <p:stCondLst>
                                            <p:cond delay="500"/>
                                          </p:stCondLst>
                                        </p:cTn>
                                        <p:tgtEl>
                                          <p:spTgt spid="160"/>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 presetSubtype="0">
                                  <p:stCondLst>
                                    <p:cond delay="2000"/>
                                  </p:stCondLst>
                                  <p:childTnLst>
                                    <p:set>
                                      <p:cBhvr>
                                        <p:cTn dur="1" fill="hold">
                                          <p:stCondLst>
                                            <p:cond delay="1"/>
                                          </p:stCondLst>
                                        </p:cTn>
                                        <p:tgtEl>
                                          <p:spTgt spid="151"/>
                                        </p:tgtEl>
                                        <p:attrNameLst>
                                          <p:attrName>style.visibility</p:attrName>
                                        </p:attrNameLst>
                                      </p:cBhvr>
                                      <p:to>
                                        <p:strVal val="hidden"/>
                                      </p:to>
                                    </p:set>
                                  </p:childTnLst>
                                </p:cTn>
                              </p:par>
                            </p:childTnLst>
                          </p:cTn>
                        </p:par>
                        <p:par>
                          <p:cTn fill="hold">
                            <p:stCondLst>
                              <p:cond delay="501"/>
                            </p:stCondLst>
                            <p:childTnLst>
                              <p:par>
                                <p:cTn fill="hold" nodeType="afterEffect" presetClass="exit" presetID="2" presetSubtype="8">
                                  <p:stCondLst>
                                    <p:cond delay="0"/>
                                  </p:stCondLst>
                                  <p:childTnLst>
                                    <p:anim calcmode="lin" valueType="num">
                                      <p:cBhvr additive="base">
                                        <p:cTn dur="5000"/>
                                        <p:tgtEl>
                                          <p:spTgt spid="155"/>
                                        </p:tgtEl>
                                        <p:attrNameLst>
                                          <p:attrName>ppt_x</p:attrName>
                                        </p:attrNameLst>
                                      </p:cBhvr>
                                      <p:tavLst>
                                        <p:tav fmla="" tm="0">
                                          <p:val>
                                            <p:strVal val="#ppt_x"/>
                                          </p:val>
                                        </p:tav>
                                        <p:tav fmla="" tm="100000">
                                          <p:val>
                                            <p:strVal val="#ppt_x-1"/>
                                          </p:val>
                                        </p:tav>
                                      </p:tavLst>
                                    </p:anim>
                                    <p:set>
                                      <p:cBhvr>
                                        <p:cTn dur="1" fill="hold">
                                          <p:stCondLst>
                                            <p:cond delay="5000"/>
                                          </p:stCondLst>
                                        </p:cTn>
                                        <p:tgtEl>
                                          <p:spTgt spid="1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1"/>
                                        </p:tgtEl>
                                      </p:cBhvr>
                                    </p:animEffect>
                                    <p:set>
                                      <p:cBhvr>
                                        <p:cTn dur="1" fill="hold">
                                          <p:stCondLst>
                                            <p:cond delay="500"/>
                                          </p:stCondLst>
                                        </p:cTn>
                                        <p:tgtEl>
                                          <p:spTgt spid="16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62"/>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59"/>
                                        </p:tgtEl>
                                      </p:cBhvr>
                                    </p:animEffect>
                                    <p:set>
                                      <p:cBhvr>
                                        <p:cTn dur="1" fill="hold">
                                          <p:stCondLst>
                                            <p:cond delay="500"/>
                                          </p:stCondLst>
                                        </p:cTn>
                                        <p:tgtEl>
                                          <p:spTgt spid="1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0"/>
                                        </p:tgtEl>
                                      </p:cBhvr>
                                    </p:animEffect>
                                    <p:set>
                                      <p:cBhvr>
                                        <p:cTn dur="1" fill="hold">
                                          <p:stCondLst>
                                            <p:cond delay="500"/>
                                          </p:stCondLst>
                                        </p:cTn>
                                        <p:tgtEl>
                                          <p:spTgt spid="160"/>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2" presetSubtype="8">
                                  <p:stCondLst>
                                    <p:cond delay="0"/>
                                  </p:stCondLst>
                                  <p:childTnLst>
                                    <p:anim calcmode="lin" valueType="num">
                                      <p:cBhvr additive="base">
                                        <p:cTn dur="5000"/>
                                        <p:tgtEl>
                                          <p:spTgt spid="155"/>
                                        </p:tgtEl>
                                        <p:attrNameLst>
                                          <p:attrName>ppt_x</p:attrName>
                                        </p:attrNameLst>
                                      </p:cBhvr>
                                      <p:tavLst>
                                        <p:tav fmla="" tm="0">
                                          <p:val>
                                            <p:strVal val="#ppt_x"/>
                                          </p:val>
                                        </p:tav>
                                        <p:tav fmla="" tm="100000">
                                          <p:val>
                                            <p:strVal val="#ppt_x-1"/>
                                          </p:val>
                                        </p:tav>
                                      </p:tavLst>
                                    </p:anim>
                                    <p:set>
                                      <p:cBhvr>
                                        <p:cTn dur="1" fill="hold">
                                          <p:stCondLst>
                                            <p:cond delay="5000"/>
                                          </p:stCondLst>
                                        </p:cTn>
                                        <p:tgtEl>
                                          <p:spTgt spid="1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p18"/>
          <p:cNvPicPr preferRelativeResize="0"/>
          <p:nvPr/>
        </p:nvPicPr>
        <p:blipFill rotWithShape="1">
          <a:blip r:embed="rId4">
            <a:alphaModFix/>
          </a:blip>
          <a:srcRect b="0" l="0" r="0" t="0"/>
          <a:stretch/>
        </p:blipFill>
        <p:spPr>
          <a:xfrm>
            <a:off x="2846387" y="2066925"/>
            <a:ext cx="1157287" cy="2484437"/>
          </a:xfrm>
          <a:prstGeom prst="rect">
            <a:avLst/>
          </a:prstGeom>
          <a:noFill/>
          <a:ln>
            <a:noFill/>
          </a:ln>
        </p:spPr>
      </p:pic>
      <p:pic>
        <p:nvPicPr>
          <p:cNvPr id="170" name="Google Shape;170;p18"/>
          <p:cNvPicPr preferRelativeResize="0"/>
          <p:nvPr/>
        </p:nvPicPr>
        <p:blipFill rotWithShape="1">
          <a:blip r:embed="rId5">
            <a:alphaModFix/>
          </a:blip>
          <a:srcRect b="0" l="0" r="0" t="0"/>
          <a:stretch/>
        </p:blipFill>
        <p:spPr>
          <a:xfrm>
            <a:off x="2846387" y="2066925"/>
            <a:ext cx="1154112" cy="2484437"/>
          </a:xfrm>
          <a:prstGeom prst="rect">
            <a:avLst/>
          </a:prstGeom>
          <a:noFill/>
          <a:ln>
            <a:noFill/>
          </a:ln>
        </p:spPr>
      </p:pic>
      <p:pic>
        <p:nvPicPr>
          <p:cNvPr descr="A picture containing drawing&#10;&#10;Description automatically generated" id="171" name="Google Shape;171;p18"/>
          <p:cNvPicPr preferRelativeResize="0"/>
          <p:nvPr/>
        </p:nvPicPr>
        <p:blipFill rotWithShape="1">
          <a:blip r:embed="rId6">
            <a:alphaModFix/>
          </a:blip>
          <a:srcRect b="0" l="0" r="0" t="0"/>
          <a:stretch/>
        </p:blipFill>
        <p:spPr>
          <a:xfrm>
            <a:off x="10926762" y="1914525"/>
            <a:ext cx="1189037" cy="1660525"/>
          </a:xfrm>
          <a:prstGeom prst="rect">
            <a:avLst/>
          </a:prstGeom>
          <a:noFill/>
          <a:ln>
            <a:noFill/>
          </a:ln>
        </p:spPr>
      </p:pic>
      <p:pic>
        <p:nvPicPr>
          <p:cNvPr descr="A insect on the ground&#10;&#10;Description automatically generated" id="172" name="Google Shape;172;p18"/>
          <p:cNvPicPr preferRelativeResize="0"/>
          <p:nvPr/>
        </p:nvPicPr>
        <p:blipFill rotWithShape="1">
          <a:blip r:embed="rId7">
            <a:alphaModFix/>
          </a:blip>
          <a:srcRect b="0" l="0" r="0" t="0"/>
          <a:stretch/>
        </p:blipFill>
        <p:spPr>
          <a:xfrm>
            <a:off x="619125" y="1914525"/>
            <a:ext cx="639762" cy="614362"/>
          </a:xfrm>
          <a:prstGeom prst="rect">
            <a:avLst/>
          </a:prstGeom>
          <a:noFill/>
          <a:ln>
            <a:noFill/>
          </a:ln>
        </p:spPr>
      </p:pic>
      <p:pic>
        <p:nvPicPr>
          <p:cNvPr id="173" name="Google Shape;173;p18"/>
          <p:cNvPicPr preferRelativeResize="0"/>
          <p:nvPr/>
        </p:nvPicPr>
        <p:blipFill rotWithShape="1">
          <a:blip r:embed="rId8">
            <a:alphaModFix/>
          </a:blip>
          <a:srcRect b="0" l="0" r="0" t="0"/>
          <a:stretch/>
        </p:blipFill>
        <p:spPr>
          <a:xfrm>
            <a:off x="2781300" y="1687512"/>
            <a:ext cx="7319962" cy="4624387"/>
          </a:xfrm>
          <a:prstGeom prst="rect">
            <a:avLst/>
          </a:prstGeom>
          <a:noFill/>
          <a:ln>
            <a:noFill/>
          </a:ln>
        </p:spPr>
      </p:pic>
      <p:pic>
        <p:nvPicPr>
          <p:cNvPr id="174" name="Google Shape;174;p18"/>
          <p:cNvPicPr preferRelativeResize="0"/>
          <p:nvPr/>
        </p:nvPicPr>
        <p:blipFill rotWithShape="1">
          <a:blip r:embed="rId9">
            <a:alphaModFix/>
          </a:blip>
          <a:srcRect b="0" l="0" r="0" t="0"/>
          <a:stretch/>
        </p:blipFill>
        <p:spPr>
          <a:xfrm>
            <a:off x="12414250" y="3865562"/>
            <a:ext cx="609600" cy="609600"/>
          </a:xfrm>
          <a:prstGeom prst="rect">
            <a:avLst/>
          </a:prstGeom>
          <a:noFill/>
          <a:ln>
            <a:noFill/>
          </a:ln>
        </p:spPr>
      </p:pic>
      <p:pic>
        <p:nvPicPr>
          <p:cNvPr id="175" name="Google Shape;175;p18"/>
          <p:cNvPicPr preferRelativeResize="0"/>
          <p:nvPr/>
        </p:nvPicPr>
        <p:blipFill rotWithShape="1">
          <a:blip r:embed="rId9">
            <a:alphaModFix/>
          </a:blip>
          <a:srcRect b="0" l="0" r="0" t="0"/>
          <a:stretch/>
        </p:blipFill>
        <p:spPr>
          <a:xfrm>
            <a:off x="12414250" y="4702175"/>
            <a:ext cx="609600" cy="609600"/>
          </a:xfrm>
          <a:prstGeom prst="rect">
            <a:avLst/>
          </a:prstGeom>
          <a:noFill/>
          <a:ln>
            <a:noFill/>
          </a:ln>
        </p:spPr>
      </p:pic>
      <p:pic>
        <p:nvPicPr>
          <p:cNvPr descr="A picture containing food&#10;&#10;Description automatically generated" id="176" name="Google Shape;176;p18"/>
          <p:cNvPicPr preferRelativeResize="0"/>
          <p:nvPr/>
        </p:nvPicPr>
        <p:blipFill rotWithShape="1">
          <a:blip r:embed="rId10">
            <a:alphaModFix/>
          </a:blip>
          <a:srcRect b="0" l="0" r="0" t="0"/>
          <a:stretch/>
        </p:blipFill>
        <p:spPr>
          <a:xfrm>
            <a:off x="9669462" y="49212"/>
            <a:ext cx="1519237" cy="1519237"/>
          </a:xfrm>
          <a:prstGeom prst="rect">
            <a:avLst/>
          </a:prstGeom>
          <a:noFill/>
          <a:ln>
            <a:noFill/>
          </a:ln>
        </p:spPr>
      </p:pic>
      <p:sp>
        <p:nvSpPr>
          <p:cNvPr id="177" name="Google Shape;177;p18"/>
          <p:cNvSpPr/>
          <p:nvPr/>
        </p:nvSpPr>
        <p:spPr>
          <a:xfrm>
            <a:off x="4154487" y="741362"/>
            <a:ext cx="5514975" cy="1173162"/>
          </a:xfrm>
          <a:prstGeom prst="wedgeRectCallout">
            <a:avLst>
              <a:gd fmla="val 4736" name="adj1"/>
              <a:gd fmla="val 30356" name="adj2"/>
            </a:avLst>
          </a:prstGeom>
          <a:solidFill>
            <a:schemeClr val="lt1">
              <a:alpha val="74509"/>
            </a:schemeClr>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Trong các số sau, số nào chia hết cho 9:</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96; 99; 108; 5554; 7853; 29 285?</a:t>
            </a:r>
            <a:endParaRPr/>
          </a:p>
        </p:txBody>
      </p:sp>
      <p:sp>
        <p:nvSpPr>
          <p:cNvPr id="178" name="Google Shape;178;p18"/>
          <p:cNvSpPr txBox="1"/>
          <p:nvPr/>
        </p:nvSpPr>
        <p:spPr>
          <a:xfrm>
            <a:off x="4289425" y="3744912"/>
            <a:ext cx="5280025"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99; 108; 29285</a:t>
            </a:r>
            <a:endParaRPr/>
          </a:p>
        </p:txBody>
      </p:sp>
      <p:sp>
        <p:nvSpPr>
          <p:cNvPr id="179" name="Google Shape;179;p18"/>
          <p:cNvSpPr/>
          <p:nvPr/>
        </p:nvSpPr>
        <p:spPr>
          <a:xfrm>
            <a:off x="9975850"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WRONG</a:t>
            </a:r>
            <a:r>
              <a:rPr b="1" i="0" lang="en-US" sz="1800" u="none" cap="none" strike="noStrike">
                <a:solidFill>
                  <a:srgbClr val="002060"/>
                </a:solidFill>
                <a:latin typeface="Calibri"/>
                <a:ea typeface="Calibri"/>
                <a:cs typeface="Calibri"/>
                <a:sym typeface="Calibri"/>
              </a:rPr>
              <a:t>/SAI</a:t>
            </a:r>
            <a:endParaRPr/>
          </a:p>
        </p:txBody>
      </p:sp>
      <p:sp>
        <p:nvSpPr>
          <p:cNvPr id="180" name="Google Shape;180;p18"/>
          <p:cNvSpPr/>
          <p:nvPr/>
        </p:nvSpPr>
        <p:spPr>
          <a:xfrm flipH="1">
            <a:off x="8116887" y="6016625"/>
            <a:ext cx="1733550" cy="588962"/>
          </a:xfrm>
          <a:prstGeom prst="homePlate">
            <a:avLst>
              <a:gd fmla="val 17939" name="adj"/>
            </a:avLst>
          </a:prstGeom>
          <a:solidFill>
            <a:srgbClr val="F4B18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Calibri"/>
              <a:buNone/>
            </a:pPr>
            <a:r>
              <a:rPr b="1" i="0" lang="en-US" sz="1800" u="none" cap="none" strike="noStrike">
                <a:solidFill>
                  <a:srgbClr val="FF0000"/>
                </a:solidFill>
                <a:latin typeface="Calibri"/>
                <a:ea typeface="Calibri"/>
                <a:cs typeface="Calibri"/>
                <a:sym typeface="Calibri"/>
              </a:rPr>
              <a:t>RIGHT</a:t>
            </a:r>
            <a:r>
              <a:rPr b="1" i="0" lang="en-US" sz="1800" u="none" cap="none" strike="noStrike">
                <a:solidFill>
                  <a:srgbClr val="002060"/>
                </a:solidFill>
                <a:latin typeface="Calibri"/>
                <a:ea typeface="Calibri"/>
                <a:cs typeface="Calibri"/>
                <a:sym typeface="Calibri"/>
              </a:rPr>
              <a:t>/ĐÚNG</a:t>
            </a:r>
            <a:endParaRPr/>
          </a:p>
        </p:txBody>
      </p:sp>
      <p:pic>
        <p:nvPicPr>
          <p:cNvPr id="181" name="Google Shape;181;p18"/>
          <p:cNvPicPr preferRelativeResize="0"/>
          <p:nvPr/>
        </p:nvPicPr>
        <p:blipFill rotWithShape="1">
          <a:blip r:embed="rId9">
            <a:alphaModFix/>
          </a:blip>
          <a:srcRect b="0" l="0" r="0" t="0"/>
          <a:stretch/>
        </p:blipFill>
        <p:spPr>
          <a:xfrm>
            <a:off x="12414250" y="5538787"/>
            <a:ext cx="609600" cy="609600"/>
          </a:xfrm>
          <a:prstGeom prst="rect">
            <a:avLst/>
          </a:prstGeom>
          <a:noFill/>
          <a:ln>
            <a:noFill/>
          </a:ln>
        </p:spPr>
      </p:pic>
      <p:pic>
        <p:nvPicPr>
          <p:cNvPr id="182" name="Google Shape;182;p18"/>
          <p:cNvPicPr preferRelativeResize="0"/>
          <p:nvPr/>
        </p:nvPicPr>
        <p:blipFill rotWithShape="1">
          <a:blip r:embed="rId11">
            <a:alphaModFix/>
          </a:blip>
          <a:srcRect b="0" l="0" r="0" t="0"/>
          <a:stretch/>
        </p:blipFill>
        <p:spPr>
          <a:xfrm>
            <a:off x="798512" y="49212"/>
            <a:ext cx="1982787" cy="21717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0"/>
                                        <p:tgtEl>
                                          <p:spTgt spid="173"/>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50" fill="hold"/>
                                        <p:tgtEl>
                                          <p:spTgt spid="173"/>
                                        </p:tgtEl>
                                        <p:attrNameLst>
                                          <p:attrName>r</p:attrName>
                                        </p:attrNameLst>
                                      </p:cBhvr>
                                    </p:animRot>
                                  </p:childTnLst>
                                </p:cTn>
                              </p:par>
                              <p:par>
                                <p:cTn fill="hold" nodeType="withEffect" presetClass="entr" presetID="10" presetSubtype="0">
                                  <p:stCondLst>
                                    <p:cond delay="500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0"/>
                                        </p:tgtEl>
                                      </p:cBhvr>
                                    </p:animEffect>
                                    <p:set>
                                      <p:cBhvr>
                                        <p:cTn dur="1" fill="hold">
                                          <p:stCondLst>
                                            <p:cond delay="500"/>
                                          </p:stCondLst>
                                        </p:cTn>
                                        <p:tgtEl>
                                          <p:spTgt spid="1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7"/>
                                        </p:tgtEl>
                                      </p:cBhvr>
                                    </p:animEffect>
                                    <p:set>
                                      <p:cBhvr>
                                        <p:cTn dur="1" fill="hold">
                                          <p:stCondLst>
                                            <p:cond delay="500"/>
                                          </p:stCondLst>
                                        </p:cTn>
                                        <p:tgtEl>
                                          <p:spTgt spid="1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8"/>
                                        </p:tgtEl>
                                      </p:cBhvr>
                                    </p:animEffect>
                                    <p:set>
                                      <p:cBhvr>
                                        <p:cTn dur="1" fill="hold">
                                          <p:stCondLst>
                                            <p:cond delay="500"/>
                                          </p:stCondLst>
                                        </p:cTn>
                                        <p:tgtEl>
                                          <p:spTgt spid="178"/>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 presetSubtype="0">
                                  <p:stCondLst>
                                    <p:cond delay="2000"/>
                                  </p:stCondLst>
                                  <p:childTnLst>
                                    <p:set>
                                      <p:cBhvr>
                                        <p:cTn dur="1" fill="hold">
                                          <p:stCondLst>
                                            <p:cond delay="1"/>
                                          </p:stCondLst>
                                        </p:cTn>
                                        <p:tgtEl>
                                          <p:spTgt spid="169"/>
                                        </p:tgtEl>
                                        <p:attrNameLst>
                                          <p:attrName>style.visibility</p:attrName>
                                        </p:attrNameLst>
                                      </p:cBhvr>
                                      <p:to>
                                        <p:strVal val="hidden"/>
                                      </p:to>
                                    </p:set>
                                  </p:childTnLst>
                                </p:cTn>
                              </p:par>
                            </p:childTnLst>
                          </p:cTn>
                        </p:par>
                        <p:par>
                          <p:cTn fill="hold">
                            <p:stCondLst>
                              <p:cond delay="501"/>
                            </p:stCondLst>
                            <p:childTnLst>
                              <p:par>
                                <p:cTn fill="hold" nodeType="afterEffect" presetClass="exit" presetID="2" presetSubtype="8">
                                  <p:stCondLst>
                                    <p:cond delay="0"/>
                                  </p:stCondLst>
                                  <p:childTnLst>
                                    <p:anim calcmode="lin" valueType="num">
                                      <p:cBhvr additive="base">
                                        <p:cTn dur="5000"/>
                                        <p:tgtEl>
                                          <p:spTgt spid="173"/>
                                        </p:tgtEl>
                                        <p:attrNameLst>
                                          <p:attrName>ppt_x</p:attrName>
                                        </p:attrNameLst>
                                      </p:cBhvr>
                                      <p:tavLst>
                                        <p:tav fmla="" tm="0">
                                          <p:val>
                                            <p:strVal val="#ppt_x"/>
                                          </p:val>
                                        </p:tav>
                                        <p:tav fmla="" tm="100000">
                                          <p:val>
                                            <p:strVal val="#ppt_x-1"/>
                                          </p:val>
                                        </p:tav>
                                      </p:tavLst>
                                    </p:anim>
                                    <p:set>
                                      <p:cBhvr>
                                        <p:cTn dur="1" fill="hold">
                                          <p:stCondLst>
                                            <p:cond delay="5000"/>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9"/>
                                        </p:tgtEl>
                                      </p:cBhvr>
                                    </p:animEffect>
                                    <p:set>
                                      <p:cBhvr>
                                        <p:cTn dur="1" fill="hold">
                                          <p:stCondLst>
                                            <p:cond delay="500"/>
                                          </p:stCondLst>
                                        </p:cTn>
                                        <p:tgtEl>
                                          <p:spTgt spid="17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80"/>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77"/>
                                        </p:tgtEl>
                                      </p:cBhvr>
                                    </p:animEffect>
                                    <p:set>
                                      <p:cBhvr>
                                        <p:cTn dur="1" fill="hold">
                                          <p:stCondLst>
                                            <p:cond delay="500"/>
                                          </p:stCondLst>
                                        </p:cTn>
                                        <p:tgtEl>
                                          <p:spTgt spid="1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8"/>
                                        </p:tgtEl>
                                      </p:cBhvr>
                                    </p:animEffect>
                                    <p:set>
                                      <p:cBhvr>
                                        <p:cTn dur="1" fill="hold">
                                          <p:stCondLst>
                                            <p:cond delay="500"/>
                                          </p:stCondLst>
                                        </p:cTn>
                                        <p:tgtEl>
                                          <p:spTgt spid="178"/>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2" presetSubtype="8">
                                  <p:stCondLst>
                                    <p:cond delay="0"/>
                                  </p:stCondLst>
                                  <p:childTnLst>
                                    <p:anim calcmode="lin" valueType="num">
                                      <p:cBhvr additive="base">
                                        <p:cTn dur="5000"/>
                                        <p:tgtEl>
                                          <p:spTgt spid="173"/>
                                        </p:tgtEl>
                                        <p:attrNameLst>
                                          <p:attrName>ppt_x</p:attrName>
                                        </p:attrNameLst>
                                      </p:cBhvr>
                                      <p:tavLst>
                                        <p:tav fmla="" tm="0">
                                          <p:val>
                                            <p:strVal val="#ppt_x"/>
                                          </p:val>
                                        </p:tav>
                                        <p:tav fmla="" tm="100000">
                                          <p:val>
                                            <p:strVal val="#ppt_x-1"/>
                                          </p:val>
                                        </p:tav>
                                      </p:tavLst>
                                    </p:anim>
                                    <p:set>
                                      <p:cBhvr>
                                        <p:cTn dur="1" fill="hold">
                                          <p:stCondLst>
                                            <p:cond delay="5000"/>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idx="1" type="subTitle"/>
          </p:nvPr>
        </p:nvSpPr>
        <p:spPr>
          <a:xfrm>
            <a:off x="1524000" y="3602037"/>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sz="2400"/>
          </a:p>
        </p:txBody>
      </p:sp>
      <p:sp>
        <p:nvSpPr>
          <p:cNvPr id="188" name="Google Shape;188;p19"/>
          <p:cNvSpPr/>
          <p:nvPr/>
        </p:nvSpPr>
        <p:spPr>
          <a:xfrm>
            <a:off x="1828800" y="2209800"/>
            <a:ext cx="8534400" cy="1231107"/>
          </a:xfrm>
          <a:prstGeom prst="rect">
            <a:avLst/>
          </a:prstGeom>
          <a:no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7200"/>
              <a:buFont typeface="Times New Roman"/>
              <a:buNone/>
            </a:pPr>
            <a:r>
              <a:rPr b="1" i="1" lang="en-US" sz="7200" u="none" cap="none" strike="noStrike">
                <a:solidFill>
                  <a:srgbClr val="FF0000"/>
                </a:solidFill>
                <a:latin typeface="Times New Roman"/>
                <a:ea typeface="Times New Roman"/>
                <a:cs typeface="Times New Roman"/>
                <a:sym typeface="Times New Roman"/>
              </a:rPr>
              <a:t>BÀI 9. ƯỚC VÀ BỘI</a:t>
            </a:r>
            <a:endParaRPr b="1" i="0" sz="7200" u="none" cap="none" strike="noStrike">
              <a:solidFill>
                <a:srgbClr val="FF0000"/>
              </a:solidFill>
              <a:latin typeface="Calibri"/>
              <a:ea typeface="Calibri"/>
              <a:cs typeface="Calibri"/>
              <a:sym typeface="Calibri"/>
            </a:endParaRPr>
          </a:p>
        </p:txBody>
      </p:sp>
      <p:pic>
        <p:nvPicPr>
          <p:cNvPr id="189" name="Google Shape;189;p19"/>
          <p:cNvPicPr preferRelativeResize="0"/>
          <p:nvPr/>
        </p:nvPicPr>
        <p:blipFill rotWithShape="1">
          <a:blip r:embed="rId3">
            <a:alphaModFix/>
          </a:blip>
          <a:srcRect b="0" l="0" r="0" t="0"/>
          <a:stretch/>
        </p:blipFill>
        <p:spPr>
          <a:xfrm>
            <a:off x="122237" y="3943350"/>
            <a:ext cx="2857500" cy="2857500"/>
          </a:xfrm>
          <a:prstGeom prst="rect">
            <a:avLst/>
          </a:prstGeom>
          <a:noFill/>
          <a:ln>
            <a:noFill/>
          </a:ln>
        </p:spPr>
      </p:pic>
      <p:pic>
        <p:nvPicPr>
          <p:cNvPr id="190" name="Google Shape;190;p19"/>
          <p:cNvPicPr preferRelativeResize="0"/>
          <p:nvPr/>
        </p:nvPicPr>
        <p:blipFill rotWithShape="1">
          <a:blip r:embed="rId4">
            <a:alphaModFix/>
          </a:blip>
          <a:srcRect b="0" l="0" r="0" t="0"/>
          <a:stretch/>
        </p:blipFill>
        <p:spPr>
          <a:xfrm>
            <a:off x="609600" y="177800"/>
            <a:ext cx="1882775" cy="1560512"/>
          </a:xfrm>
          <a:prstGeom prst="rect">
            <a:avLst/>
          </a:prstGeom>
          <a:noFill/>
          <a:ln>
            <a:noFill/>
          </a:ln>
        </p:spPr>
      </p:pic>
      <p:pic>
        <p:nvPicPr>
          <p:cNvPr id="191" name="Google Shape;191;p19"/>
          <p:cNvPicPr preferRelativeResize="0"/>
          <p:nvPr/>
        </p:nvPicPr>
        <p:blipFill rotWithShape="1">
          <a:blip r:embed="rId5">
            <a:alphaModFix/>
          </a:blip>
          <a:srcRect b="0" l="0" r="0" t="0"/>
          <a:stretch/>
        </p:blipFill>
        <p:spPr>
          <a:xfrm>
            <a:off x="9883775" y="63500"/>
            <a:ext cx="2308225" cy="2319337"/>
          </a:xfrm>
          <a:prstGeom prst="rect">
            <a:avLst/>
          </a:prstGeom>
          <a:noFill/>
          <a:ln>
            <a:noFill/>
          </a:ln>
        </p:spPr>
      </p:pic>
      <p:pic>
        <p:nvPicPr>
          <p:cNvPr id="192" name="Google Shape;192;p19"/>
          <p:cNvPicPr preferRelativeResize="0"/>
          <p:nvPr/>
        </p:nvPicPr>
        <p:blipFill rotWithShape="1">
          <a:blip r:embed="rId6">
            <a:alphaModFix/>
          </a:blip>
          <a:srcRect b="0" l="0" r="0" t="0"/>
          <a:stretch/>
        </p:blipFill>
        <p:spPr>
          <a:xfrm>
            <a:off x="3802062" y="4456112"/>
            <a:ext cx="8059737" cy="2301875"/>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20"/>
          <p:cNvSpPr/>
          <p:nvPr/>
        </p:nvSpPr>
        <p:spPr>
          <a:xfrm>
            <a:off x="887713" y="902075"/>
            <a:ext cx="10142716" cy="2062730"/>
          </a:xfrm>
          <a:prstGeom prst="round2DiagRect">
            <a:avLst>
              <a:gd fmla="val 34654" name="adj1"/>
              <a:gd fmla="val 0" name="adj2"/>
            </a:avLst>
          </a:prstGeom>
          <a:solidFill>
            <a:srgbClr val="3CBBF6">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69"/>
              <a:buFont typeface="Calibri"/>
              <a:buNone/>
            </a:pPr>
            <a:r>
              <a:t/>
            </a:r>
            <a:endParaRPr b="0" i="0" sz="2369" u="none" cap="none" strike="noStrike">
              <a:solidFill>
                <a:schemeClr val="lt1"/>
              </a:solidFill>
              <a:latin typeface="Calibri"/>
              <a:ea typeface="Calibri"/>
              <a:cs typeface="Calibri"/>
              <a:sym typeface="Calibri"/>
            </a:endParaRPr>
          </a:p>
        </p:txBody>
      </p:sp>
      <p:sp>
        <p:nvSpPr>
          <p:cNvPr id="198" name="Google Shape;198;p20"/>
          <p:cNvSpPr txBox="1"/>
          <p:nvPr>
            <p:ph type="title"/>
          </p:nvPr>
        </p:nvSpPr>
        <p:spPr>
          <a:xfrm>
            <a:off x="593725" y="269875"/>
            <a:ext cx="10515600" cy="5667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1. ƯỚC VÀ BỘI</a:t>
            </a:r>
            <a:endParaRPr/>
          </a:p>
        </p:txBody>
      </p:sp>
      <p:grpSp>
        <p:nvGrpSpPr>
          <p:cNvPr id="199" name="Google Shape;199;p20"/>
          <p:cNvGrpSpPr/>
          <p:nvPr/>
        </p:nvGrpSpPr>
        <p:grpSpPr>
          <a:xfrm>
            <a:off x="536575" y="1654175"/>
            <a:ext cx="722312" cy="633412"/>
            <a:chOff x="631860" y="1318609"/>
            <a:chExt cx="910333" cy="880457"/>
          </a:xfrm>
        </p:grpSpPr>
        <p:sp>
          <p:nvSpPr>
            <p:cNvPr id="200" name="Google Shape;200;p20"/>
            <p:cNvSpPr/>
            <p:nvPr/>
          </p:nvSpPr>
          <p:spPr>
            <a:xfrm>
              <a:off x="631860" y="1318609"/>
              <a:ext cx="885532" cy="880457"/>
            </a:xfrm>
            <a:prstGeom prst="roundRect">
              <a:avLst>
                <a:gd fmla="val 16667" name="adj"/>
              </a:avLst>
            </a:prstGeom>
            <a:solidFill>
              <a:srgbClr val="AD3332"/>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69"/>
                <a:buFont typeface="Calibri"/>
                <a:buNone/>
              </a:pPr>
              <a:r>
                <a:t/>
              </a:r>
              <a:endParaRPr b="0" i="0" sz="2369" u="none" cap="none" strike="noStrike">
                <a:solidFill>
                  <a:schemeClr val="lt1"/>
                </a:solidFill>
                <a:latin typeface="Calibri"/>
                <a:ea typeface="Calibri"/>
                <a:cs typeface="Calibri"/>
                <a:sym typeface="Calibri"/>
              </a:endParaRPr>
            </a:p>
          </p:txBody>
        </p:sp>
        <p:pic>
          <p:nvPicPr>
            <p:cNvPr descr="C:\Users\HP\Pictures\Screenshots\Screenshot (288).png" id="201" name="Google Shape;201;p20"/>
            <p:cNvPicPr preferRelativeResize="0"/>
            <p:nvPr/>
          </p:nvPicPr>
          <p:blipFill rotWithShape="1">
            <a:blip r:embed="rId4">
              <a:alphaModFix/>
            </a:blip>
            <a:srcRect b="0" l="0" r="0" t="0"/>
            <a:stretch/>
          </p:blipFill>
          <p:spPr>
            <a:xfrm>
              <a:off x="796091" y="1328932"/>
              <a:ext cx="746102" cy="757074"/>
            </a:xfrm>
            <a:prstGeom prst="rect">
              <a:avLst/>
            </a:prstGeom>
            <a:noFill/>
            <a:ln>
              <a:noFill/>
            </a:ln>
          </p:spPr>
        </p:pic>
      </p:grpSp>
      <p:sp>
        <p:nvSpPr>
          <p:cNvPr id="202" name="Google Shape;202;p20"/>
          <p:cNvSpPr txBox="1"/>
          <p:nvPr/>
        </p:nvSpPr>
        <p:spPr>
          <a:xfrm>
            <a:off x="1452562" y="1062037"/>
            <a:ext cx="9226550"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cap="none" strike="noStrike">
                <a:solidFill>
                  <a:schemeClr val="lt1"/>
                </a:solidFill>
                <a:latin typeface="Times New Roman"/>
                <a:ea typeface="Times New Roman"/>
                <a:cs typeface="Times New Roman"/>
                <a:sym typeface="Times New Roman"/>
              </a:rPr>
              <a:t>a) Lớp 6A có 36 học sinh. Trong một tiết mục đồng diễn thể dục nhịp điệu, lớp xếp thành đội hình gồm những hàng đều nhau. Hãy hoàn thành bảng sau vào vở để tìm các cách mà lớp có thể xếp đội hình.</a:t>
            </a:r>
            <a:endParaRPr/>
          </a:p>
        </p:txBody>
      </p:sp>
      <p:pic>
        <p:nvPicPr>
          <p:cNvPr id="203" name="Google Shape;203;p20"/>
          <p:cNvPicPr preferRelativeResize="0"/>
          <p:nvPr/>
        </p:nvPicPr>
        <p:blipFill rotWithShape="1">
          <a:blip r:embed="rId5">
            <a:alphaModFix/>
          </a:blip>
          <a:srcRect b="0" l="0" r="0" t="0"/>
          <a:stretch/>
        </p:blipFill>
        <p:spPr>
          <a:xfrm>
            <a:off x="1452562" y="3116262"/>
            <a:ext cx="6248400" cy="3065462"/>
          </a:xfrm>
          <a:prstGeom prst="rect">
            <a:avLst/>
          </a:prstGeom>
          <a:noFill/>
          <a:ln>
            <a:noFill/>
          </a:ln>
        </p:spPr>
      </p:pic>
      <p:sp>
        <p:nvSpPr>
          <p:cNvPr id="204" name="Google Shape;204;p20"/>
          <p:cNvSpPr txBox="1"/>
          <p:nvPr>
            <p:ph idx="1" type="body"/>
          </p:nvPr>
        </p:nvSpPr>
        <p:spPr>
          <a:xfrm>
            <a:off x="450850" y="1017587"/>
            <a:ext cx="11307762" cy="534511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rgbClr val="FF0000"/>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2800"/>
              <a:buFont typeface="Arial"/>
              <a:buNone/>
            </a:pPr>
            <a:r>
              <a:t/>
            </a:r>
            <a:endParaRPr b="1" i="0" sz="2800" u="none" cap="none" strike="noStrike">
              <a:solidFill>
                <a:srgbClr val="FF0000"/>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2800"/>
              <a:buFont typeface="Arial"/>
              <a:buNone/>
            </a:pPr>
            <a:r>
              <a:t/>
            </a:r>
            <a:endParaRPr b="1" i="0" sz="2800" u="none" cap="none" strike="noStrike">
              <a:solidFill>
                <a:srgbClr val="FF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rgbClr val="FF0000"/>
              </a:solidFill>
              <a:latin typeface="Arial"/>
              <a:ea typeface="Arial"/>
              <a:cs typeface="Arial"/>
              <a:sym typeface="Arial"/>
            </a:endParaRPr>
          </a:p>
        </p:txBody>
      </p:sp>
      <p:sp>
        <p:nvSpPr>
          <p:cNvPr id="205" name="Google Shape;205;p20"/>
          <p:cNvSpPr txBox="1"/>
          <p:nvPr/>
        </p:nvSpPr>
        <p:spPr>
          <a:xfrm>
            <a:off x="6021387" y="3892550"/>
            <a:ext cx="661987" cy="6016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Arial"/>
              <a:buNone/>
            </a:pPr>
            <a:r>
              <a:rPr b="1" i="0" lang="en-US" sz="2000" u="none" cap="none" strike="noStrike">
                <a:solidFill>
                  <a:srgbClr val="FF0000"/>
                </a:solidFill>
                <a:latin typeface="Arial"/>
                <a:ea typeface="Arial"/>
                <a:cs typeface="Arial"/>
                <a:sym typeface="Arial"/>
              </a:rPr>
              <a:t>36</a:t>
            </a:r>
            <a:endParaRPr/>
          </a:p>
        </p:txBody>
      </p:sp>
      <p:sp>
        <p:nvSpPr>
          <p:cNvPr id="206" name="Google Shape;206;p20"/>
          <p:cNvSpPr txBox="1"/>
          <p:nvPr/>
        </p:nvSpPr>
        <p:spPr>
          <a:xfrm>
            <a:off x="4073525" y="4389437"/>
            <a:ext cx="457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Arial"/>
              <a:buNone/>
            </a:pPr>
            <a:r>
              <a:rPr b="1" i="0" lang="en-US" sz="2000" u="none" cap="none" strike="noStrike">
                <a:solidFill>
                  <a:srgbClr val="FF0000"/>
                </a:solidFill>
                <a:latin typeface="Arial"/>
                <a:ea typeface="Arial"/>
                <a:cs typeface="Arial"/>
                <a:sym typeface="Arial"/>
              </a:rPr>
              <a:t>2</a:t>
            </a:r>
            <a:endParaRPr/>
          </a:p>
        </p:txBody>
      </p:sp>
      <p:sp>
        <p:nvSpPr>
          <p:cNvPr id="207" name="Google Shape;207;p20"/>
          <p:cNvSpPr txBox="1"/>
          <p:nvPr/>
        </p:nvSpPr>
        <p:spPr>
          <a:xfrm>
            <a:off x="6124575" y="4810125"/>
            <a:ext cx="5588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12</a:t>
            </a:r>
            <a:endParaRPr/>
          </a:p>
        </p:txBody>
      </p:sp>
      <p:sp>
        <p:nvSpPr>
          <p:cNvPr id="208" name="Google Shape;208;p20"/>
          <p:cNvSpPr txBox="1"/>
          <p:nvPr/>
        </p:nvSpPr>
        <p:spPr>
          <a:xfrm>
            <a:off x="6162675" y="5205412"/>
            <a:ext cx="457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9</a:t>
            </a:r>
            <a:endParaRPr/>
          </a:p>
        </p:txBody>
      </p:sp>
      <p:sp>
        <p:nvSpPr>
          <p:cNvPr id="209" name="Google Shape;209;p20"/>
          <p:cNvSpPr txBox="1"/>
          <p:nvPr/>
        </p:nvSpPr>
        <p:spPr>
          <a:xfrm>
            <a:off x="4086225" y="5619750"/>
            <a:ext cx="457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21"/>
          <p:cNvSpPr/>
          <p:nvPr/>
        </p:nvSpPr>
        <p:spPr>
          <a:xfrm>
            <a:off x="1132411" y="672290"/>
            <a:ext cx="9067656" cy="1384813"/>
          </a:xfrm>
          <a:prstGeom prst="round2DiagRect">
            <a:avLst>
              <a:gd fmla="val 34654" name="adj1"/>
              <a:gd fmla="val 0" name="adj2"/>
            </a:avLst>
          </a:prstGeom>
          <a:solidFill>
            <a:srgbClr val="3CBBF6">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69"/>
              <a:buFont typeface="Calibri"/>
              <a:buNone/>
            </a:pPr>
            <a:r>
              <a:t/>
            </a:r>
            <a:endParaRPr b="0" i="0" sz="2369" u="none" cap="none" strike="noStrike">
              <a:solidFill>
                <a:schemeClr val="lt1"/>
              </a:solidFill>
              <a:latin typeface="Calibri"/>
              <a:ea typeface="Calibri"/>
              <a:cs typeface="Calibri"/>
              <a:sym typeface="Calibri"/>
            </a:endParaRPr>
          </a:p>
        </p:txBody>
      </p:sp>
      <p:sp>
        <p:nvSpPr>
          <p:cNvPr id="215" name="Google Shape;215;p21"/>
          <p:cNvSpPr txBox="1"/>
          <p:nvPr>
            <p:ph type="title"/>
          </p:nvPr>
        </p:nvSpPr>
        <p:spPr>
          <a:xfrm>
            <a:off x="671512" y="198437"/>
            <a:ext cx="10515600" cy="612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1. ƯỚC VÀ BỘI</a:t>
            </a:r>
            <a:endParaRPr/>
          </a:p>
        </p:txBody>
      </p:sp>
      <p:grpSp>
        <p:nvGrpSpPr>
          <p:cNvPr id="216" name="Google Shape;216;p21"/>
          <p:cNvGrpSpPr/>
          <p:nvPr/>
        </p:nvGrpSpPr>
        <p:grpSpPr>
          <a:xfrm>
            <a:off x="655637" y="1120775"/>
            <a:ext cx="596900" cy="552450"/>
            <a:chOff x="631860" y="1318609"/>
            <a:chExt cx="910333" cy="880457"/>
          </a:xfrm>
        </p:grpSpPr>
        <p:sp>
          <p:nvSpPr>
            <p:cNvPr id="217" name="Google Shape;217;p21"/>
            <p:cNvSpPr/>
            <p:nvPr/>
          </p:nvSpPr>
          <p:spPr>
            <a:xfrm>
              <a:off x="631860" y="1318609"/>
              <a:ext cx="885532" cy="880457"/>
            </a:xfrm>
            <a:prstGeom prst="roundRect">
              <a:avLst>
                <a:gd fmla="val 16667" name="adj"/>
              </a:avLst>
            </a:prstGeom>
            <a:solidFill>
              <a:srgbClr val="AD3332"/>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69"/>
                <a:buFont typeface="Calibri"/>
                <a:buNone/>
              </a:pPr>
              <a:r>
                <a:t/>
              </a:r>
              <a:endParaRPr b="0" i="0" sz="2369" u="none" cap="none" strike="noStrike">
                <a:solidFill>
                  <a:schemeClr val="lt1"/>
                </a:solidFill>
                <a:latin typeface="Calibri"/>
                <a:ea typeface="Calibri"/>
                <a:cs typeface="Calibri"/>
                <a:sym typeface="Calibri"/>
              </a:endParaRPr>
            </a:p>
          </p:txBody>
        </p:sp>
        <p:pic>
          <p:nvPicPr>
            <p:cNvPr descr="C:\Users\HP\Pictures\Screenshots\Screenshot (288).png" id="218" name="Google Shape;218;p21"/>
            <p:cNvPicPr preferRelativeResize="0"/>
            <p:nvPr/>
          </p:nvPicPr>
          <p:blipFill rotWithShape="1">
            <a:blip r:embed="rId4">
              <a:alphaModFix/>
            </a:blip>
            <a:srcRect b="0" l="0" r="0" t="0"/>
            <a:stretch/>
          </p:blipFill>
          <p:spPr>
            <a:xfrm>
              <a:off x="796091" y="1328932"/>
              <a:ext cx="746102" cy="757074"/>
            </a:xfrm>
            <a:prstGeom prst="rect">
              <a:avLst/>
            </a:prstGeom>
            <a:noFill/>
            <a:ln>
              <a:noFill/>
            </a:ln>
          </p:spPr>
        </p:pic>
      </p:grpSp>
      <p:sp>
        <p:nvSpPr>
          <p:cNvPr id="219" name="Google Shape;219;p21"/>
          <p:cNvSpPr txBox="1"/>
          <p:nvPr>
            <p:ph idx="1" type="body"/>
          </p:nvPr>
        </p:nvSpPr>
        <p:spPr>
          <a:xfrm>
            <a:off x="1344612" y="935037"/>
            <a:ext cx="8159750" cy="92392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000"/>
              <a:buFont typeface="Arial"/>
              <a:buNone/>
            </a:pPr>
            <a:r>
              <a:rPr b="0" i="0" lang="en-US" sz="3000" u="none">
                <a:solidFill>
                  <a:schemeClr val="lt1"/>
                </a:solidFill>
                <a:latin typeface="Times New Roman"/>
                <a:ea typeface="Times New Roman"/>
                <a:cs typeface="Times New Roman"/>
                <a:sym typeface="Times New Roman"/>
              </a:rPr>
              <a:t> b) Viết số 36 thành tích của hai số bằng các cách khác nhau.</a:t>
            </a:r>
            <a:endParaRPr/>
          </a:p>
        </p:txBody>
      </p:sp>
      <p:sp>
        <p:nvSpPr>
          <p:cNvPr id="220" name="Google Shape;220;p21"/>
          <p:cNvSpPr txBox="1"/>
          <p:nvPr/>
        </p:nvSpPr>
        <p:spPr>
          <a:xfrm>
            <a:off x="1468437" y="2100262"/>
            <a:ext cx="7780337" cy="1385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cap="none" strike="noStrike">
                <a:solidFill>
                  <a:schemeClr val="lt1"/>
                </a:solidFill>
                <a:latin typeface="Times New Roman"/>
                <a:ea typeface="Times New Roman"/>
                <a:cs typeface="Times New Roman"/>
                <a:sym typeface="Times New Roman"/>
              </a:rPr>
              <a:t> Ta có:</a:t>
            </a:r>
            <a:endParaRPr/>
          </a:p>
          <a:p>
            <a:pPr indent="0" lvl="0" marL="0" marR="0" rtl="0" algn="l">
              <a:lnSpc>
                <a:spcPct val="100000"/>
              </a:lnSpc>
              <a:spcBef>
                <a:spcPts val="0"/>
              </a:spcBef>
              <a:spcAft>
                <a:spcPts val="0"/>
              </a:spcAft>
              <a:buClr>
                <a:schemeClr val="lt1"/>
              </a:buClr>
              <a:buSzPts val="2800"/>
              <a:buFont typeface="Times New Roman"/>
              <a:buNone/>
            </a:pPr>
            <a:r>
              <a:rPr b="0" i="0" lang="en-US" sz="2800" u="none" cap="none" strike="noStrike">
                <a:solidFill>
                  <a:schemeClr val="lt1"/>
                </a:solidFill>
                <a:latin typeface="Times New Roman"/>
                <a:ea typeface="Times New Roman"/>
                <a:cs typeface="Times New Roman"/>
                <a:sym typeface="Times New Roman"/>
              </a:rPr>
              <a:t>36 = 1 . 36;		36 = 2 . 18; 		36 = 3 . 12;</a:t>
            </a:r>
            <a:endParaRPr/>
          </a:p>
          <a:p>
            <a:pPr indent="0" lvl="0" marL="0" marR="0" rtl="0" algn="l">
              <a:lnSpc>
                <a:spcPct val="100000"/>
              </a:lnSpc>
              <a:spcBef>
                <a:spcPts val="0"/>
              </a:spcBef>
              <a:spcAft>
                <a:spcPts val="0"/>
              </a:spcAft>
              <a:buClr>
                <a:schemeClr val="lt1"/>
              </a:buClr>
              <a:buSzPts val="2800"/>
              <a:buFont typeface="Times New Roman"/>
              <a:buNone/>
            </a:pPr>
            <a:r>
              <a:rPr b="0" i="0" lang="en-US" sz="2800" u="none" cap="none" strike="noStrike">
                <a:solidFill>
                  <a:schemeClr val="lt1"/>
                </a:solidFill>
                <a:latin typeface="Times New Roman"/>
                <a:ea typeface="Times New Roman"/>
                <a:cs typeface="Times New Roman"/>
                <a:sym typeface="Times New Roman"/>
              </a:rPr>
              <a:t>36 = 4 . 9;		36 = 6 . 6;		36 = 9 . 4;</a:t>
            </a:r>
            <a:endParaRPr/>
          </a:p>
        </p:txBody>
      </p:sp>
      <p:sp>
        <p:nvSpPr>
          <p:cNvPr id="221" name="Google Shape;221;p21"/>
          <p:cNvSpPr/>
          <p:nvPr/>
        </p:nvSpPr>
        <p:spPr>
          <a:xfrm>
            <a:off x="1252537" y="3605212"/>
            <a:ext cx="7659687" cy="8001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Times New Roman"/>
              <a:buNone/>
            </a:pPr>
            <a:r>
              <a:rPr b="0" i="0" lang="en-US" sz="2800" u="none" cap="none" strike="noStrike">
                <a:solidFill>
                  <a:srgbClr val="FFFFFF"/>
                </a:solidFill>
                <a:latin typeface="Times New Roman"/>
                <a:ea typeface="Times New Roman"/>
                <a:cs typeface="Times New Roman"/>
                <a:sym typeface="Times New Roman"/>
              </a:rPr>
              <a:t>36 chia hết cho các số 1, 2, 3, 4, 6, 9, 12, 18, 36</a:t>
            </a:r>
            <a:endParaRPr/>
          </a:p>
        </p:txBody>
      </p:sp>
      <p:sp>
        <p:nvSpPr>
          <p:cNvPr id="222" name="Google Shape;222;p21"/>
          <p:cNvSpPr/>
          <p:nvPr/>
        </p:nvSpPr>
        <p:spPr>
          <a:xfrm>
            <a:off x="2652712" y="5278437"/>
            <a:ext cx="1171575" cy="76200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36</a:t>
            </a:r>
            <a:endParaRPr/>
          </a:p>
        </p:txBody>
      </p:sp>
      <p:sp>
        <p:nvSpPr>
          <p:cNvPr id="223" name="Google Shape;223;p21"/>
          <p:cNvSpPr/>
          <p:nvPr/>
        </p:nvSpPr>
        <p:spPr>
          <a:xfrm>
            <a:off x="5043487" y="4964112"/>
            <a:ext cx="2193925" cy="128905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1; 2; 3; 4; 6; 9; 12; 18; 36</a:t>
            </a:r>
            <a:endParaRPr/>
          </a:p>
        </p:txBody>
      </p:sp>
      <p:sp>
        <p:nvSpPr>
          <p:cNvPr id="224" name="Google Shape;224;p21"/>
          <p:cNvSpPr/>
          <p:nvPr/>
        </p:nvSpPr>
        <p:spPr>
          <a:xfrm>
            <a:off x="3725862" y="4970462"/>
            <a:ext cx="1485900" cy="457200"/>
          </a:xfrm>
          <a:prstGeom prst="curvedDownArrow">
            <a:avLst>
              <a:gd fmla="val 18277" name="adj1"/>
              <a:gd fmla="val 20769" name="adj2"/>
              <a:gd fmla="val 16200" name="adj3"/>
            </a:avLst>
          </a:prstGeom>
          <a:solidFill>
            <a:srgbClr val="F2F2F2"/>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5" name="Google Shape;225;p21"/>
          <p:cNvSpPr/>
          <p:nvPr/>
        </p:nvSpPr>
        <p:spPr>
          <a:xfrm flipH="1">
            <a:off x="3695700" y="5834062"/>
            <a:ext cx="1516062" cy="414337"/>
          </a:xfrm>
          <a:prstGeom prst="curvedUpArrow">
            <a:avLst>
              <a:gd fmla="val 18650" name="adj1"/>
              <a:gd fmla="val 20863" name="adj2"/>
              <a:gd fmla="val 5400" name="adj3"/>
            </a:avLst>
          </a:prstGeom>
          <a:solidFill>
            <a:srgbClr val="FF0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6" name="Google Shape;226;p21"/>
          <p:cNvSpPr/>
          <p:nvPr/>
        </p:nvSpPr>
        <p:spPr>
          <a:xfrm>
            <a:off x="3960812" y="4462462"/>
            <a:ext cx="971550" cy="501650"/>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BỘI</a:t>
            </a:r>
            <a:endParaRPr/>
          </a:p>
        </p:txBody>
      </p:sp>
      <p:sp>
        <p:nvSpPr>
          <p:cNvPr id="227" name="Google Shape;227;p21"/>
          <p:cNvSpPr/>
          <p:nvPr/>
        </p:nvSpPr>
        <p:spPr>
          <a:xfrm>
            <a:off x="3952875" y="6248400"/>
            <a:ext cx="1004887" cy="508000"/>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ƯỚC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500"/>
                                        <p:tgtEl>
                                          <p:spTgt spid="2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